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
  </p:notesMasterIdLst>
  <p:sldIdLst>
    <p:sldId id="256" r:id="rId3"/>
    <p:sldId id="257" r:id="rId4"/>
    <p:sldId id="259" r:id="rId6"/>
    <p:sldId id="261" r:id="rId7"/>
    <p:sldId id="262" r:id="rId8"/>
    <p:sldId id="264" r:id="rId9"/>
    <p:sldId id="263"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5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43" autoAdjust="0"/>
    <p:restoredTop sz="94660"/>
  </p:normalViewPr>
  <p:slideViewPr>
    <p:cSldViewPr snapToGrid="0" showGuides="1">
      <p:cViewPr>
        <p:scale>
          <a:sx n="66" d="100"/>
          <a:sy n="66" d="100"/>
        </p:scale>
        <p:origin x="-660" y="-186"/>
      </p:cViewPr>
      <p:guideLst>
        <p:guide orient="horz" pos="2160"/>
        <p:guide pos="385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Trong thời đại cntt phát triển vượt bậc, thì nhu cầu biên soạn và trình bày các tài liệu học tập một cách chuyên nghiệp ngày càng trở nên quan trọng. các công cụ soạn thảo truyền thống như Microsoft Word tuy phổ biến nhưng vãn chưa đáp ứng được các định dạng phức tạp cũng như là chất lượng in ấn cao.</a:t>
            </a:r>
            <a:endParaRPr lang="en-US"/>
          </a:p>
          <a:p>
            <a:r>
              <a:rPr lang="en-US"/>
              <a:t>Để đáp ứng các yêu cầu trên thì LaTeX là 1 sự lụa chọn đúng đắng.</a:t>
            </a:r>
            <a:endParaRPr lang="en-US"/>
          </a:p>
          <a:p>
            <a:r>
              <a:rPr lang="en-US"/>
              <a:t>LaTeX là 1 ngôn ngữ soạn thảo văn bản đưuọc thiết kế đặc biệt cho các tai liệu kho họa và kỹ thuật. Sử dụng LATeX giúp nâng cao chất lượng trình bày, đảm bảo tính nhát quán và dễ dàng biên tập.</a:t>
            </a:r>
            <a:endParaRPr lang="en-US"/>
          </a:p>
          <a:p>
            <a:r>
              <a:rPr lang="en-US"/>
              <a:t>Với đề tài “Tìm hiểu LaTeX......”đưuọc chọn, nhằm mục đích khám phá và áp dụng LaTeX vào việc tạo ra tài liệu học tập môn CSDL để phục vụ cho SV và GV.</a:t>
            </a: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Nghiêm cứu và trình bày các kiến thức cơ bản của LaTeX</a:t>
            </a:r>
            <a:endParaRPr lang="en-US"/>
          </a:p>
          <a:p>
            <a:r>
              <a:rPr lang="en-US"/>
              <a:t>Ứng dụng LaTex trong biên soạn tài liệu học tập môn CSDL</a:t>
            </a:r>
            <a:endParaRPr lang="en-US"/>
          </a:p>
          <a:p>
            <a:r>
              <a:rPr lang="en-US"/>
              <a:t>Giới hạn trong phạm vi tài liệu hỗ trợ học tập cơ bản, ko bao gồm các tài liệu nâng cao or chuyên sâu về lĩnh vực CSDL</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fld id="{B61BEF0D-F0BB-DE4B-95CE-6DB70DBA9567}"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endParaRPr lang="en-US" sz="8000" dirty="0">
              <a:solidFill>
                <a:schemeClr val="tx1"/>
              </a:solidFill>
              <a:effectLst/>
            </a:endParaRP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endParaRPr lang="en-US" smtClean="0"/>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endParaRPr lang="en-US" sz="8000" dirty="0">
              <a:solidFill>
                <a:schemeClr val="tx1"/>
              </a:solidFill>
              <a:effectLst/>
            </a:endParaRP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Edit Master text styles</a:t>
            </a:r>
            <a:endParaRPr lang="en-US" smtClean="0"/>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Edit Master text styles</a:t>
            </a:r>
            <a:endParaRPr lang="en-US" smtClean="0"/>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fld id="{B61BEF0D-F0BB-DE4B-95CE-6DB70DBA9567}"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fld id="{B61BEF0D-F0BB-DE4B-95CE-6DB70DBA9567}"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4.png"/><Relationship Id="rId2" Type="http://schemas.microsoft.com/office/2007/relationships/hdphoto" Target="../media/image3.wdp"/><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5.pn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6.pn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7.pn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8.pn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9.pn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0.png"/><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3.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1.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2.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3.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4.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duotone>
              <a:schemeClr val="bg2">
                <a:shade val="76000"/>
                <a:satMod val="180000"/>
              </a:schemeClr>
              <a:schemeClr val="bg2">
                <a:tint val="80000"/>
                <a:satMod val="120000"/>
                <a:lumMod val="180000"/>
              </a:schemeClr>
            </a:duotone>
            <a:extLst>
              <a:ext uri="{BEBA8EAE-BF5A-486C-A8C5-ECC9F3942E4B}">
                <a14:imgProps xmlns:a14="http://schemas.microsoft.com/office/drawing/2010/main">
                  <a14:imgLayer r:embed="rId2">
                    <a14:imgEffect>
                      <a14:brightnessContrast bright="-19000" contrast="-2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4498" y="73405"/>
            <a:ext cx="10417502" cy="659876"/>
          </a:xfrm>
        </p:spPr>
        <p:txBody>
          <a:bodyPr>
            <a:noAutofit/>
          </a:bodyPr>
          <a:lstStyle/>
          <a:p>
            <a:pPr algn="ctr"/>
            <a:r>
              <a:rPr lang="en-US" sz="3600" b="1" dirty="0" smtClean="0">
                <a:latin typeface="Arial" panose="020B0604020202020204" pitchFamily="34" charset="0"/>
                <a:cs typeface="Arial" panose="020B0604020202020204" pitchFamily="34" charset="0"/>
              </a:rPr>
              <a:t>TRƯỜNG ĐẠI HỌC TRÀ VINH</a:t>
            </a:r>
            <a:endParaRPr lang="en-US" sz="3600" b="1" dirty="0" smtClean="0">
              <a:latin typeface="Arial" panose="020B0604020202020204" pitchFamily="34" charset="0"/>
              <a:cs typeface="Arial" panose="020B0604020202020204" pitchFamily="34" charset="0"/>
            </a:endParaRPr>
          </a:p>
        </p:txBody>
      </p:sp>
      <p:sp>
        <p:nvSpPr>
          <p:cNvPr id="8" name="Text Placeholder 7"/>
          <p:cNvSpPr>
            <a:spLocks noGrp="1"/>
          </p:cNvSpPr>
          <p:nvPr>
            <p:ph type="body" idx="1"/>
          </p:nvPr>
        </p:nvSpPr>
        <p:spPr>
          <a:xfrm>
            <a:off x="2783166" y="4074217"/>
            <a:ext cx="4071590" cy="1229880"/>
          </a:xfrm>
        </p:spPr>
        <p:txBody>
          <a:bodyPr>
            <a:noAutofit/>
          </a:bodyPr>
          <a:lstStyle/>
          <a:p>
            <a:pPr algn="l">
              <a:lnSpc>
                <a:spcPct val="150000"/>
              </a:lnSpc>
            </a:pPr>
            <a:r>
              <a:rPr lang="en-US" sz="2400" i="1" dirty="0" err="1" smtClean="0">
                <a:latin typeface="Arial" panose="020B0604020202020204" pitchFamily="34" charset="0"/>
                <a:cs typeface="Arial" panose="020B0604020202020204" pitchFamily="34" charset="0"/>
              </a:rPr>
              <a:t>Giáo</a:t>
            </a:r>
            <a:r>
              <a:rPr lang="en-US" sz="2400" i="1" dirty="0" smtClean="0">
                <a:latin typeface="Arial" panose="020B0604020202020204" pitchFamily="34" charset="0"/>
                <a:cs typeface="Arial" panose="020B0604020202020204" pitchFamily="34" charset="0"/>
              </a:rPr>
              <a:t> </a:t>
            </a:r>
            <a:r>
              <a:rPr lang="en-US" sz="2400" i="1" dirty="0" err="1" smtClean="0">
                <a:latin typeface="Arial" panose="020B0604020202020204" pitchFamily="34" charset="0"/>
                <a:cs typeface="Arial" panose="020B0604020202020204" pitchFamily="34" charset="0"/>
              </a:rPr>
              <a:t>viên</a:t>
            </a:r>
            <a:r>
              <a:rPr lang="en-US" sz="2400" i="1" dirty="0" smtClean="0">
                <a:latin typeface="Arial" panose="020B0604020202020204" pitchFamily="34" charset="0"/>
                <a:cs typeface="Arial" panose="020B0604020202020204" pitchFamily="34" charset="0"/>
              </a:rPr>
              <a:t> </a:t>
            </a:r>
            <a:r>
              <a:rPr lang="en-US" sz="2400" i="1" dirty="0" err="1" smtClean="0">
                <a:latin typeface="Arial" panose="020B0604020202020204" pitchFamily="34" charset="0"/>
                <a:cs typeface="Arial" panose="020B0604020202020204" pitchFamily="34" charset="0"/>
              </a:rPr>
              <a:t>hướng</a:t>
            </a:r>
            <a:r>
              <a:rPr lang="en-US" sz="2400" i="1" dirty="0" smtClean="0">
                <a:latin typeface="Arial" panose="020B0604020202020204" pitchFamily="34" charset="0"/>
                <a:cs typeface="Arial" panose="020B0604020202020204" pitchFamily="34" charset="0"/>
              </a:rPr>
              <a:t> </a:t>
            </a:r>
            <a:r>
              <a:rPr lang="en-US" sz="2400" i="1" dirty="0" err="1" smtClean="0">
                <a:latin typeface="Arial" panose="020B0604020202020204" pitchFamily="34" charset="0"/>
                <a:cs typeface="Arial" panose="020B0604020202020204" pitchFamily="34" charset="0"/>
              </a:rPr>
              <a:t>dẫn</a:t>
            </a:r>
            <a:r>
              <a:rPr lang="en-US" sz="2400" i="1" dirty="0" smtClean="0">
                <a:latin typeface="Arial" panose="020B0604020202020204" pitchFamily="34" charset="0"/>
                <a:cs typeface="Arial" panose="020B0604020202020204" pitchFamily="34" charset="0"/>
              </a:rPr>
              <a:t>:</a:t>
            </a:r>
            <a:endParaRPr lang="en-US" sz="2400" i="1" dirty="0" smtClean="0">
              <a:latin typeface="Arial" panose="020B0604020202020204" pitchFamily="34" charset="0"/>
              <a:cs typeface="Arial" panose="020B0604020202020204" pitchFamily="34" charset="0"/>
            </a:endParaRPr>
          </a:p>
          <a:p>
            <a:pPr algn="l">
              <a:lnSpc>
                <a:spcPct val="150000"/>
              </a:lnSpc>
            </a:pPr>
            <a:r>
              <a:rPr lang="en-US" sz="2400" dirty="0" smtClean="0">
                <a:latin typeface="Arial" panose="020B0604020202020204" pitchFamily="34" charset="0"/>
                <a:cs typeface="Arial" panose="020B0604020202020204" pitchFamily="34" charset="0"/>
              </a:rPr>
              <a:t>TS. </a:t>
            </a:r>
            <a:r>
              <a:rPr lang="en-US" sz="2400" dirty="0" err="1" smtClean="0">
                <a:latin typeface="Arial" panose="020B0604020202020204" pitchFamily="34" charset="0"/>
                <a:cs typeface="Arial" panose="020B0604020202020204" pitchFamily="34" charset="0"/>
              </a:rPr>
              <a:t>Nguyễn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Bảo</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Ân</a:t>
            </a:r>
            <a:endParaRPr lang="en-US" sz="24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4498" y="73405"/>
            <a:ext cx="1008668" cy="1008668"/>
          </a:xfrm>
          <a:prstGeom prst="rect">
            <a:avLst/>
          </a:prstGeom>
        </p:spPr>
      </p:pic>
      <p:sp>
        <p:nvSpPr>
          <p:cNvPr id="9" name="Title 1"/>
          <p:cNvSpPr txBox="1"/>
          <p:nvPr/>
        </p:nvSpPr>
        <p:spPr>
          <a:xfrm>
            <a:off x="1774498" y="2569650"/>
            <a:ext cx="10417502" cy="1459692"/>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4000" b="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150000"/>
              </a:lnSpc>
            </a:pPr>
            <a:r>
              <a:rPr lang="vi-VN" sz="3300" b="1" dirty="0" smtClean="0">
                <a:solidFill>
                  <a:srgbClr val="FF0000"/>
                </a:solidFill>
                <a:latin typeface="Arial" panose="020B0604020202020204" pitchFamily="34" charset="0"/>
                <a:cs typeface="Arial" panose="020B0604020202020204" pitchFamily="34" charset="0"/>
              </a:rPr>
              <a:t>TÌM HIỂU LATEX </a:t>
            </a:r>
            <a:r>
              <a:rPr lang="en-US" sz="3300" b="1" dirty="0" smtClean="0">
                <a:solidFill>
                  <a:srgbClr val="FF0000"/>
                </a:solidFill>
                <a:latin typeface="Arial" panose="020B0604020202020204" pitchFamily="34" charset="0"/>
                <a:cs typeface="Arial" panose="020B0604020202020204" pitchFamily="34" charset="0"/>
              </a:rPr>
              <a:t>VÀ</a:t>
            </a:r>
            <a:r>
              <a:rPr lang="vi-VN" sz="3300" b="1" dirty="0" smtClean="0">
                <a:solidFill>
                  <a:srgbClr val="FF0000"/>
                </a:solidFill>
                <a:latin typeface="Arial" panose="020B0604020202020204" pitchFamily="34" charset="0"/>
                <a:cs typeface="Arial" panose="020B0604020202020204" pitchFamily="34" charset="0"/>
              </a:rPr>
              <a:t> BIÊN SOẠN TÀI LIỆU</a:t>
            </a:r>
            <a:br>
              <a:rPr lang="en-US" sz="3300" b="1" dirty="0" smtClean="0">
                <a:solidFill>
                  <a:srgbClr val="FF0000"/>
                </a:solidFill>
                <a:latin typeface="Arial" panose="020B0604020202020204" pitchFamily="34" charset="0"/>
                <a:cs typeface="Arial" panose="020B0604020202020204" pitchFamily="34" charset="0"/>
              </a:rPr>
            </a:br>
            <a:r>
              <a:rPr lang="vi-VN" sz="3300" b="1" dirty="0" smtClean="0">
                <a:solidFill>
                  <a:srgbClr val="FF0000"/>
                </a:solidFill>
                <a:latin typeface="Arial" panose="020B0604020202020204" pitchFamily="34" charset="0"/>
                <a:cs typeface="Arial" panose="020B0604020202020204" pitchFamily="34" charset="0"/>
              </a:rPr>
              <a:t>HỖ</a:t>
            </a:r>
            <a:r>
              <a:rPr lang="en-US" sz="3300" b="1" dirty="0" smtClean="0">
                <a:solidFill>
                  <a:srgbClr val="FF0000"/>
                </a:solidFill>
                <a:latin typeface="Arial" panose="020B0604020202020204" pitchFamily="34" charset="0"/>
                <a:cs typeface="Arial" panose="020B0604020202020204" pitchFamily="34" charset="0"/>
              </a:rPr>
              <a:t> </a:t>
            </a:r>
            <a:r>
              <a:rPr lang="vi-VN" sz="3300" b="1" dirty="0" smtClean="0">
                <a:solidFill>
                  <a:srgbClr val="FF0000"/>
                </a:solidFill>
                <a:latin typeface="Arial" panose="020B0604020202020204" pitchFamily="34" charset="0"/>
                <a:cs typeface="Arial" panose="020B0604020202020204" pitchFamily="34" charset="0"/>
              </a:rPr>
              <a:t>TRỢ HỌC TẬP MÔN CƠ SỞ DỮ</a:t>
            </a:r>
            <a:r>
              <a:rPr lang="en-US" sz="3300" b="1" dirty="0" smtClean="0">
                <a:solidFill>
                  <a:srgbClr val="FF0000"/>
                </a:solidFill>
                <a:latin typeface="Arial" panose="020B0604020202020204" pitchFamily="34" charset="0"/>
                <a:cs typeface="Arial" panose="020B0604020202020204" pitchFamily="34" charset="0"/>
              </a:rPr>
              <a:t> </a:t>
            </a:r>
            <a:r>
              <a:rPr lang="vi-VN" sz="3300" b="1" dirty="0" smtClean="0">
                <a:solidFill>
                  <a:srgbClr val="FF0000"/>
                </a:solidFill>
                <a:latin typeface="Arial" panose="020B0604020202020204" pitchFamily="34" charset="0"/>
                <a:cs typeface="Arial" panose="020B0604020202020204" pitchFamily="34" charset="0"/>
              </a:rPr>
              <a:t>LIỆU </a:t>
            </a:r>
            <a:endParaRPr lang="en-US" sz="3300" b="1" dirty="0">
              <a:solidFill>
                <a:srgbClr val="FF0000"/>
              </a:solidFill>
              <a:latin typeface="Arial" panose="020B0604020202020204" pitchFamily="34" charset="0"/>
              <a:cs typeface="Arial" panose="020B0604020202020204" pitchFamily="34" charset="0"/>
            </a:endParaRPr>
          </a:p>
        </p:txBody>
      </p:sp>
      <p:sp>
        <p:nvSpPr>
          <p:cNvPr id="10" name="Title 1"/>
          <p:cNvSpPr txBox="1"/>
          <p:nvPr/>
        </p:nvSpPr>
        <p:spPr>
          <a:xfrm>
            <a:off x="1774498" y="733281"/>
            <a:ext cx="10417502" cy="447337"/>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4000" b="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600" b="1" dirty="0" smtClean="0">
                <a:latin typeface="Arial" panose="020B0604020202020204" pitchFamily="34" charset="0"/>
                <a:cs typeface="Arial" panose="020B0604020202020204" pitchFamily="34" charset="0"/>
              </a:rPr>
              <a:t>KHOA KỸ THUẬT VÀ CÔNG NGHỆ</a:t>
            </a:r>
            <a:endParaRPr lang="en-US" sz="2600" b="1" dirty="0" smtClean="0">
              <a:latin typeface="Arial" panose="020B0604020202020204" pitchFamily="34" charset="0"/>
              <a:cs typeface="Arial" panose="020B0604020202020204" pitchFamily="34" charset="0"/>
            </a:endParaRPr>
          </a:p>
        </p:txBody>
      </p:sp>
      <p:sp>
        <p:nvSpPr>
          <p:cNvPr id="11" name="Title 1"/>
          <p:cNvSpPr txBox="1"/>
          <p:nvPr/>
        </p:nvSpPr>
        <p:spPr>
          <a:xfrm>
            <a:off x="1774498" y="1178802"/>
            <a:ext cx="10417502" cy="472664"/>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4000" b="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b="1" dirty="0" smtClean="0">
                <a:latin typeface="Arial" panose="020B0604020202020204" pitchFamily="34" charset="0"/>
                <a:cs typeface="Arial" panose="020B0604020202020204" pitchFamily="34" charset="0"/>
              </a:rPr>
              <a:t>BỘ MÔN CÔNG NGHỆ THÔNG TIN</a:t>
            </a:r>
            <a:endParaRPr lang="en-US" sz="2400" b="1" dirty="0" smtClean="0">
              <a:latin typeface="Arial" panose="020B0604020202020204" pitchFamily="34" charset="0"/>
              <a:cs typeface="Arial" panose="020B0604020202020204" pitchFamily="34" charset="0"/>
            </a:endParaRPr>
          </a:p>
        </p:txBody>
      </p:sp>
      <p:sp>
        <p:nvSpPr>
          <p:cNvPr id="12" name="Title 1"/>
          <p:cNvSpPr txBox="1"/>
          <p:nvPr/>
        </p:nvSpPr>
        <p:spPr>
          <a:xfrm>
            <a:off x="1774498" y="1651466"/>
            <a:ext cx="10466967" cy="918184"/>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4000" b="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150000"/>
              </a:lnSpc>
            </a:pPr>
            <a:r>
              <a:rPr lang="en-US" sz="2000" b="1" dirty="0" smtClean="0">
                <a:solidFill>
                  <a:schemeClr val="tx1"/>
                </a:solidFill>
                <a:latin typeface="Arial" panose="020B0604020202020204" pitchFamily="34" charset="0"/>
                <a:cs typeface="Arial" panose="020B0604020202020204" pitchFamily="34" charset="0"/>
              </a:rPr>
              <a:t>THỰC TẬP ĐỒ ÁN CƠ SỞ NGÀNH</a:t>
            </a:r>
            <a:endParaRPr lang="en-US" sz="2000" b="1" dirty="0" smtClean="0">
              <a:solidFill>
                <a:schemeClr val="tx1"/>
              </a:solidFill>
              <a:latin typeface="Arial" panose="020B0604020202020204" pitchFamily="34" charset="0"/>
              <a:cs typeface="Arial" panose="020B0604020202020204" pitchFamily="34" charset="0"/>
            </a:endParaRPr>
          </a:p>
          <a:p>
            <a:pPr algn="ctr">
              <a:lnSpc>
                <a:spcPct val="150000"/>
              </a:lnSpc>
            </a:pPr>
            <a:r>
              <a:rPr lang="en-US" sz="2000" b="1" dirty="0" smtClean="0">
                <a:solidFill>
                  <a:schemeClr val="tx1"/>
                </a:solidFill>
                <a:latin typeface="Arial" panose="020B0604020202020204" pitchFamily="34" charset="0"/>
                <a:cs typeface="Arial" panose="020B0604020202020204" pitchFamily="34" charset="0"/>
              </a:rPr>
              <a:t>HỌC KÌ I, NĂM HỌC 2024 - 2025</a:t>
            </a:r>
            <a:endParaRPr lang="en-US" sz="2000" b="1" dirty="0" smtClean="0">
              <a:solidFill>
                <a:schemeClr val="tx1"/>
              </a:solidFill>
              <a:latin typeface="Arial" panose="020B0604020202020204" pitchFamily="34" charset="0"/>
              <a:cs typeface="Arial" panose="020B0604020202020204" pitchFamily="34" charset="0"/>
            </a:endParaRPr>
          </a:p>
        </p:txBody>
      </p:sp>
      <p:sp>
        <p:nvSpPr>
          <p:cNvPr id="13" name="Text Placeholder 7"/>
          <p:cNvSpPr txBox="1"/>
          <p:nvPr/>
        </p:nvSpPr>
        <p:spPr>
          <a:xfrm>
            <a:off x="7404226" y="4074217"/>
            <a:ext cx="3911474" cy="2080620"/>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solidFill>
                <a:effectLst/>
                <a:latin typeface="+mn-lt"/>
                <a:ea typeface="+mn-ea"/>
                <a:cs typeface="+mn-cs"/>
              </a:defRPr>
            </a:lvl1pPr>
            <a:lvl2pPr marL="457200" indent="0" algn="l"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lnSpc>
                <a:spcPct val="150000"/>
              </a:lnSpc>
            </a:pPr>
            <a:r>
              <a:rPr lang="en-US" sz="2400" i="1" dirty="0" err="1">
                <a:latin typeface="Arial" panose="020B0604020202020204" pitchFamily="34" charset="0"/>
                <a:cs typeface="Arial" panose="020B0604020202020204" pitchFamily="34" charset="0"/>
              </a:rPr>
              <a:t>Sinh</a:t>
            </a:r>
            <a:r>
              <a:rPr lang="en-US" sz="2400" i="1" dirty="0">
                <a:latin typeface="Arial" panose="020B0604020202020204" pitchFamily="34" charset="0"/>
                <a:cs typeface="Arial" panose="020B0604020202020204" pitchFamily="34" charset="0"/>
              </a:rPr>
              <a:t> </a:t>
            </a:r>
            <a:r>
              <a:rPr lang="en-US" sz="2400" i="1" dirty="0" err="1">
                <a:latin typeface="Arial" panose="020B0604020202020204" pitchFamily="34" charset="0"/>
                <a:cs typeface="Arial" panose="020B0604020202020204" pitchFamily="34" charset="0"/>
              </a:rPr>
              <a:t>viên</a:t>
            </a:r>
            <a:r>
              <a:rPr lang="en-US" sz="2400" i="1" dirty="0">
                <a:latin typeface="Arial" panose="020B0604020202020204" pitchFamily="34" charset="0"/>
                <a:cs typeface="Arial" panose="020B0604020202020204" pitchFamily="34" charset="0"/>
              </a:rPr>
              <a:t> </a:t>
            </a:r>
            <a:r>
              <a:rPr lang="en-US" sz="2400" i="1" dirty="0" err="1">
                <a:latin typeface="Arial" panose="020B0604020202020204" pitchFamily="34" charset="0"/>
                <a:cs typeface="Arial" panose="020B0604020202020204" pitchFamily="34" charset="0"/>
              </a:rPr>
              <a:t>thực</a:t>
            </a:r>
            <a:r>
              <a:rPr lang="en-US" sz="2400" i="1" dirty="0">
                <a:latin typeface="Arial" panose="020B0604020202020204" pitchFamily="34" charset="0"/>
                <a:cs typeface="Arial" panose="020B0604020202020204" pitchFamily="34" charset="0"/>
              </a:rPr>
              <a:t> </a:t>
            </a:r>
            <a:r>
              <a:rPr lang="en-US" sz="2400" i="1" dirty="0" err="1">
                <a:latin typeface="Arial" panose="020B0604020202020204" pitchFamily="34" charset="0"/>
                <a:cs typeface="Arial" panose="020B0604020202020204" pitchFamily="34" charset="0"/>
              </a:rPr>
              <a:t>hiện</a:t>
            </a:r>
            <a:r>
              <a:rPr lang="en-US" sz="2400" i="1" dirty="0">
                <a:latin typeface="Arial" panose="020B0604020202020204" pitchFamily="34" charset="0"/>
                <a:cs typeface="Arial" panose="020B0604020202020204" pitchFamily="34" charset="0"/>
              </a:rPr>
              <a:t>:</a:t>
            </a:r>
            <a:br>
              <a:rPr lang="en-US" sz="2400" i="1" dirty="0">
                <a:latin typeface="Arial" panose="020B0604020202020204" pitchFamily="34" charset="0"/>
                <a:cs typeface="Arial" panose="020B0604020202020204" pitchFamily="34" charset="0"/>
              </a:rPr>
            </a:br>
            <a:r>
              <a:rPr lang="en-US" sz="2400" dirty="0" err="1">
                <a:latin typeface="Arial" panose="020B0604020202020204" pitchFamily="34" charset="0"/>
                <a:cs typeface="Arial" panose="020B0604020202020204" pitchFamily="34" charset="0"/>
              </a:rPr>
              <a:t>Họ</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tên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Nguyễn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Phúc</a:t>
            </a:r>
            <a:r>
              <a:rPr lang="en-US" sz="2400" dirty="0">
                <a:latin typeface="Arial" panose="020B0604020202020204" pitchFamily="34" charset="0"/>
                <a:cs typeface="Arial" panose="020B0604020202020204" pitchFamily="34" charset="0"/>
              </a:rPr>
              <a:t> An</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MSSV: 110122214</a:t>
            </a:r>
            <a:br>
              <a:rPr lang="en-US" sz="2400" dirty="0">
                <a:latin typeface="Arial" panose="020B0604020202020204" pitchFamily="34" charset="0"/>
                <a:cs typeface="Arial" panose="020B0604020202020204" pitchFamily="34" charset="0"/>
              </a:rPr>
            </a:br>
            <a:r>
              <a:rPr lang="en-US" sz="2400" dirty="0" err="1">
                <a:latin typeface="Arial" panose="020B0604020202020204" pitchFamily="34" charset="0"/>
                <a:cs typeface="Arial" panose="020B0604020202020204" pitchFamily="34" charset="0"/>
              </a:rPr>
              <a:t>Lớp</a:t>
            </a:r>
            <a:r>
              <a:rPr lang="en-US" sz="2400" dirty="0">
                <a:latin typeface="Arial" panose="020B0604020202020204" pitchFamily="34" charset="0"/>
                <a:cs typeface="Arial" panose="020B0604020202020204" pitchFamily="34" charset="0"/>
              </a:rPr>
              <a:t>: DA22TTA </a:t>
            </a:r>
            <a:endParaRPr lang="en-US" sz="2400"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74498" y="73405"/>
            <a:ext cx="1008668" cy="1008668"/>
          </a:xfrm>
          <a:prstGeom prst="rect">
            <a:avLst/>
          </a:prstGeom>
        </p:spPr>
      </p:pic>
      <p:sp>
        <p:nvSpPr>
          <p:cNvPr id="5" name="Title 1"/>
          <p:cNvSpPr txBox="1"/>
          <p:nvPr/>
        </p:nvSpPr>
        <p:spPr>
          <a:xfrm>
            <a:off x="1774498" y="15532"/>
            <a:ext cx="10417502" cy="1066541"/>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4000" b="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vi-VN" sz="3200" b="1" dirty="0" smtClean="0">
                <a:solidFill>
                  <a:srgbClr val="FF0000"/>
                </a:solidFill>
                <a:latin typeface="Arial" panose="020B0604020202020204" pitchFamily="34" charset="0"/>
                <a:cs typeface="Arial" panose="020B0604020202020204" pitchFamily="34" charset="0"/>
              </a:rPr>
              <a:t>TÌM HIỂU LATEX </a:t>
            </a:r>
            <a:r>
              <a:rPr lang="en-US" sz="3200" b="1" dirty="0" smtClean="0">
                <a:solidFill>
                  <a:srgbClr val="FF0000"/>
                </a:solidFill>
                <a:latin typeface="Arial" panose="020B0604020202020204" pitchFamily="34" charset="0"/>
                <a:cs typeface="Arial" panose="020B0604020202020204" pitchFamily="34" charset="0"/>
              </a:rPr>
              <a:t>VÀ</a:t>
            </a:r>
            <a:r>
              <a:rPr lang="vi-VN" sz="3200" b="1" dirty="0" smtClean="0">
                <a:solidFill>
                  <a:srgbClr val="FF0000"/>
                </a:solidFill>
                <a:latin typeface="Arial" panose="020B0604020202020204" pitchFamily="34" charset="0"/>
                <a:cs typeface="Arial" panose="020B0604020202020204" pitchFamily="34" charset="0"/>
              </a:rPr>
              <a:t> BIÊN SOẠN TÀI LIỆU</a:t>
            </a:r>
            <a:br>
              <a:rPr lang="en-US" sz="3200" b="1" dirty="0" smtClean="0">
                <a:solidFill>
                  <a:srgbClr val="FF0000"/>
                </a:solidFill>
                <a:latin typeface="Arial" panose="020B0604020202020204" pitchFamily="34" charset="0"/>
                <a:cs typeface="Arial" panose="020B0604020202020204" pitchFamily="34" charset="0"/>
              </a:rPr>
            </a:br>
            <a:r>
              <a:rPr lang="vi-VN" sz="3200" b="1" dirty="0" smtClean="0">
                <a:solidFill>
                  <a:srgbClr val="FF0000"/>
                </a:solidFill>
                <a:latin typeface="Arial" panose="020B0604020202020204" pitchFamily="34" charset="0"/>
                <a:cs typeface="Arial" panose="020B0604020202020204" pitchFamily="34" charset="0"/>
              </a:rPr>
              <a:t>HỖ</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TRỢ HỌC TẬP MÔN CƠ SỞ DỮ</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LIỆU </a:t>
            </a:r>
            <a:endParaRPr lang="en-US" sz="3200" b="1" dirty="0">
              <a:solidFill>
                <a:srgbClr val="FF0000"/>
              </a:solidFill>
              <a:latin typeface="Arial" panose="020B0604020202020204" pitchFamily="34" charset="0"/>
              <a:cs typeface="Arial" panose="020B0604020202020204" pitchFamily="34" charset="0"/>
            </a:endParaRPr>
          </a:p>
        </p:txBody>
      </p:sp>
      <p:sp>
        <p:nvSpPr>
          <p:cNvPr id="7" name="Rectangle: Rounded Corners 3"/>
          <p:cNvSpPr/>
          <p:nvPr/>
        </p:nvSpPr>
        <p:spPr>
          <a:xfrm>
            <a:off x="3843443" y="1082072"/>
            <a:ext cx="6279611" cy="573107"/>
          </a:xfrm>
          <a:prstGeom prst="roundRect">
            <a:avLst/>
          </a:prstGeom>
          <a:solidFill>
            <a:schemeClr val="accent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4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BIÊN SOẠN TÀI LIỆU CSDL</a:t>
            </a:r>
            <a:endParaRPr lang="en-US" altLang="en-US" sz="24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9" name="Text Box 6"/>
          <p:cNvSpPr txBox="1"/>
          <p:nvPr/>
        </p:nvSpPr>
        <p:spPr>
          <a:xfrm>
            <a:off x="1774497" y="1655179"/>
            <a:ext cx="5140652" cy="582734"/>
          </a:xfrm>
          <a:prstGeom prst="rect">
            <a:avLst/>
          </a:prstGeom>
          <a:noFill/>
        </p:spPr>
        <p:txBody>
          <a:bodyPr wrap="square" rtlCol="0" anchor="ctr" anchorCtr="0">
            <a:noAutofit/>
          </a:bodyPr>
          <a:lstStyle/>
          <a:p>
            <a:pPr algn="l">
              <a:lnSpc>
                <a:spcPct val="150000"/>
              </a:lnSpc>
            </a:pPr>
            <a:r>
              <a:rPr lang="en-US" sz="2800" b="1" dirty="0" smtClean="0">
                <a:latin typeface="Arial" panose="020B0604020202020204" pitchFamily="34" charset="0"/>
                <a:cs typeface="Arial" panose="020B0604020202020204" pitchFamily="34" charset="0"/>
                <a:sym typeface="+mn-ea"/>
              </a:rPr>
              <a:t>2. </a:t>
            </a:r>
            <a:r>
              <a:rPr lang="en-US" sz="2800" b="1" dirty="0" err="1" smtClean="0">
                <a:latin typeface="Arial" panose="020B0604020202020204" pitchFamily="34" charset="0"/>
                <a:cs typeface="Arial" panose="020B0604020202020204" pitchFamily="34" charset="0"/>
                <a:sym typeface="+mn-ea"/>
              </a:rPr>
              <a:t>Quá</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trình</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biên</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soạn</a:t>
            </a:r>
            <a:endParaRPr lang="en-US" sz="2800" b="1" dirty="0">
              <a:latin typeface="Arial" panose="020B0604020202020204" pitchFamily="34" charset="0"/>
              <a:cs typeface="Arial" panose="020B0604020202020204" pitchFamily="34" charset="0"/>
              <a:sym typeface="+mn-ea"/>
            </a:endParaRPr>
          </a:p>
        </p:txBody>
      </p:sp>
      <p:sp>
        <p:nvSpPr>
          <p:cNvPr id="41" name="Text Box 6"/>
          <p:cNvSpPr txBox="1"/>
          <p:nvPr/>
        </p:nvSpPr>
        <p:spPr>
          <a:xfrm>
            <a:off x="1442392" y="2237810"/>
            <a:ext cx="5140652" cy="582734"/>
          </a:xfrm>
          <a:prstGeom prst="rect">
            <a:avLst/>
          </a:prstGeom>
          <a:noFill/>
        </p:spPr>
        <p:txBody>
          <a:bodyPr wrap="square" rtlCol="0" anchor="ctr" anchorCtr="0">
            <a:noAutofit/>
          </a:bodyPr>
          <a:lstStyle/>
          <a:p>
            <a:pPr lvl="1">
              <a:lnSpc>
                <a:spcPct val="150000"/>
              </a:lnSpc>
            </a:pPr>
            <a:r>
              <a:rPr lang="en-US" sz="2400" b="1" dirty="0" smtClean="0">
                <a:latin typeface="Arial" panose="020B0604020202020204" pitchFamily="34" charset="0"/>
                <a:cs typeface="Arial" panose="020B0604020202020204" pitchFamily="34" charset="0"/>
                <a:sym typeface="+mn-ea"/>
              </a:rPr>
              <a:t>2.2 </a:t>
            </a:r>
            <a:r>
              <a:rPr lang="en-US" sz="2400" b="1" dirty="0" err="1" smtClean="0">
                <a:latin typeface="Arial" panose="020B0604020202020204" pitchFamily="34" charset="0"/>
                <a:cs typeface="Arial" panose="020B0604020202020204" pitchFamily="34" charset="0"/>
                <a:sym typeface="+mn-ea"/>
              </a:rPr>
              <a:t>Viết</a:t>
            </a:r>
            <a:r>
              <a:rPr lang="en-US" sz="2400" b="1" dirty="0" smtClean="0">
                <a:latin typeface="Arial" panose="020B0604020202020204" pitchFamily="34" charset="0"/>
                <a:cs typeface="Arial" panose="020B0604020202020204" pitchFamily="34" charset="0"/>
                <a:sym typeface="+mn-ea"/>
              </a:rPr>
              <a:t> </a:t>
            </a:r>
            <a:r>
              <a:rPr lang="en-US" sz="2400" b="1" dirty="0" err="1" smtClean="0">
                <a:latin typeface="Arial" panose="020B0604020202020204" pitchFamily="34" charset="0"/>
                <a:cs typeface="Arial" panose="020B0604020202020204" pitchFamily="34" charset="0"/>
                <a:sym typeface="+mn-ea"/>
              </a:rPr>
              <a:t>nội</a:t>
            </a:r>
            <a:r>
              <a:rPr lang="en-US" sz="2400" b="1" dirty="0" smtClean="0">
                <a:latin typeface="Arial" panose="020B0604020202020204" pitchFamily="34" charset="0"/>
                <a:cs typeface="Arial" panose="020B0604020202020204" pitchFamily="34" charset="0"/>
                <a:sym typeface="+mn-ea"/>
              </a:rPr>
              <a:t> dung </a:t>
            </a:r>
            <a:r>
              <a:rPr lang="en-US" sz="2400" b="1" dirty="0" err="1" smtClean="0">
                <a:latin typeface="Arial" panose="020B0604020202020204" pitchFamily="34" charset="0"/>
                <a:cs typeface="Arial" panose="020B0604020202020204" pitchFamily="34" charset="0"/>
                <a:sym typeface="+mn-ea"/>
              </a:rPr>
              <a:t>mỗi</a:t>
            </a:r>
            <a:r>
              <a:rPr lang="en-US" sz="2400" b="1" dirty="0" smtClean="0">
                <a:latin typeface="Arial" panose="020B0604020202020204" pitchFamily="34" charset="0"/>
                <a:cs typeface="Arial" panose="020B0604020202020204" pitchFamily="34" charset="0"/>
                <a:sym typeface="+mn-ea"/>
              </a:rPr>
              <a:t> </a:t>
            </a:r>
            <a:r>
              <a:rPr lang="en-US" sz="2400" b="1" dirty="0" err="1" smtClean="0">
                <a:latin typeface="Arial" panose="020B0604020202020204" pitchFamily="34" charset="0"/>
                <a:cs typeface="Arial" panose="020B0604020202020204" pitchFamily="34" charset="0"/>
                <a:sym typeface="+mn-ea"/>
              </a:rPr>
              <a:t>chương</a:t>
            </a:r>
            <a:endParaRPr lang="en-US" sz="2800" b="1" dirty="0">
              <a:latin typeface="Arial" panose="020B0604020202020204" pitchFamily="34" charset="0"/>
              <a:cs typeface="Arial" panose="020B0604020202020204" pitchFamily="34" charset="0"/>
              <a:sym typeface="+mn-ea"/>
            </a:endParaRPr>
          </a:p>
        </p:txBody>
      </p:sp>
      <p:sp>
        <p:nvSpPr>
          <p:cNvPr id="2" name="TextBox 1"/>
          <p:cNvSpPr txBox="1"/>
          <p:nvPr/>
        </p:nvSpPr>
        <p:spPr>
          <a:xfrm>
            <a:off x="1823185" y="2811019"/>
            <a:ext cx="4040516" cy="2795958"/>
          </a:xfrm>
          <a:prstGeom prst="rect">
            <a:avLst/>
          </a:prstGeom>
          <a:noFill/>
        </p:spPr>
        <p:txBody>
          <a:bodyPr wrap="square" rtlCol="0">
            <a:spAutoFit/>
          </a:bodyPr>
          <a:lstStyle/>
          <a:p>
            <a:pPr lvl="1" algn="just">
              <a:lnSpc>
                <a:spcPct val="150000"/>
              </a:lnSpc>
            </a:pPr>
            <a:r>
              <a:rPr lang="vi-VN" sz="2400" b="1" dirty="0">
                <a:latin typeface="Arial" panose="020B0604020202020204" pitchFamily="34" charset="0"/>
                <a:cs typeface="Arial" panose="020B0604020202020204" pitchFamily="34" charset="0"/>
              </a:rPr>
              <a:t>Chương </a:t>
            </a:r>
            <a:r>
              <a:rPr lang="en-US" sz="2400" b="1" dirty="0" smtClean="0">
                <a:latin typeface="Arial" panose="020B0604020202020204" pitchFamily="34" charset="0"/>
                <a:cs typeface="Arial" panose="020B0604020202020204" pitchFamily="34" charset="0"/>
              </a:rPr>
              <a:t>3</a:t>
            </a:r>
            <a:r>
              <a:rPr lang="vi-VN" sz="2400" dirty="0" smtClean="0">
                <a:latin typeface="Arial" panose="020B0604020202020204" pitchFamily="34" charset="0"/>
                <a:cs typeface="Arial" panose="020B0604020202020204" pitchFamily="34" charset="0"/>
              </a:rPr>
              <a:t>: </a:t>
            </a:r>
            <a:r>
              <a:rPr lang="vi-VN" sz="2400" dirty="0">
                <a:latin typeface="Arial" panose="020B0604020202020204" pitchFamily="34" charset="0"/>
                <a:cs typeface="Arial" panose="020B0604020202020204" pitchFamily="34" charset="0"/>
              </a:rPr>
              <a:t>Giới thiệu mô hình dữ liệu quan hệ, các khái niệm như bảng</a:t>
            </a:r>
            <a:br>
              <a:rPr lang="vi-VN" sz="2400" dirty="0">
                <a:latin typeface="Arial" panose="020B0604020202020204" pitchFamily="34" charset="0"/>
                <a:cs typeface="Arial" panose="020B0604020202020204" pitchFamily="34" charset="0"/>
              </a:rPr>
            </a:br>
            <a:r>
              <a:rPr lang="vi-VN" sz="2400" dirty="0">
                <a:latin typeface="Arial" panose="020B0604020202020204" pitchFamily="34" charset="0"/>
                <a:cs typeface="Arial" panose="020B0604020202020204" pitchFamily="34" charset="0"/>
              </a:rPr>
              <a:t>(relations), khóa (keys), thuộc tính (attributes),… </a:t>
            </a:r>
            <a:endParaRPr lang="en-US" sz="2400" dirty="0">
              <a:latin typeface="Arial" panose="020B0604020202020204" pitchFamily="34" charset="0"/>
              <a:cs typeface="Arial" panose="020B0604020202020204" pitchFamily="34" charset="0"/>
            </a:endParaRPr>
          </a:p>
        </p:txBody>
      </p:sp>
      <p:grpSp>
        <p:nvGrpSpPr>
          <p:cNvPr id="11" name="Group 10"/>
          <p:cNvGrpSpPr/>
          <p:nvPr/>
        </p:nvGrpSpPr>
        <p:grpSpPr>
          <a:xfrm>
            <a:off x="6583197" y="2486757"/>
            <a:ext cx="5115410" cy="4133796"/>
            <a:chOff x="6611772" y="2262499"/>
            <a:chExt cx="5115410" cy="4133796"/>
          </a:xfrm>
        </p:grpSpPr>
        <p:pic>
          <p:nvPicPr>
            <p:cNvPr id="3" name="Picture 2"/>
            <p:cNvPicPr>
              <a:picLocks noChangeAspect="1"/>
            </p:cNvPicPr>
            <p:nvPr/>
          </p:nvPicPr>
          <p:blipFill>
            <a:blip r:embed="rId2"/>
            <a:stretch>
              <a:fillRect/>
            </a:stretch>
          </p:blipFill>
          <p:spPr>
            <a:xfrm>
              <a:off x="6611772" y="2262499"/>
              <a:ext cx="5115410" cy="3690997"/>
            </a:xfrm>
            <a:prstGeom prst="rect">
              <a:avLst/>
            </a:prstGeom>
          </p:spPr>
        </p:pic>
        <p:sp>
          <p:nvSpPr>
            <p:cNvPr id="12" name="TextBox 11"/>
            <p:cNvSpPr txBox="1"/>
            <p:nvPr/>
          </p:nvSpPr>
          <p:spPr>
            <a:xfrm>
              <a:off x="8514489" y="5996185"/>
              <a:ext cx="1309974" cy="400110"/>
            </a:xfrm>
            <a:prstGeom prst="rect">
              <a:avLst/>
            </a:prstGeom>
            <a:noFill/>
          </p:spPr>
          <p:txBody>
            <a:bodyPr wrap="none" rtlCol="0">
              <a:spAutoFit/>
            </a:bodyPr>
            <a:lstStyle/>
            <a:p>
              <a:pPr algn="ctr"/>
              <a:r>
                <a:rPr lang="en-US" sz="2000" dirty="0" err="1" smtClean="0">
                  <a:latin typeface="Arial" panose="020B0604020202020204" pitchFamily="34" charset="0"/>
                  <a:cs typeface="Arial" panose="020B0604020202020204" pitchFamily="34" charset="0"/>
                </a:rPr>
                <a:t>Ví</a:t>
              </a:r>
              <a:r>
                <a:rPr lang="en-US" sz="2000" dirty="0" smtClean="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dụ</a:t>
              </a:r>
              <a:r>
                <a:rPr lang="en-US" sz="2000" dirty="0" smtClean="0">
                  <a:latin typeface="Arial" panose="020B0604020202020204" pitchFamily="34" charset="0"/>
                  <a:cs typeface="Arial" panose="020B0604020202020204" pitchFamily="34" charset="0"/>
                </a:rPr>
                <a:t> code</a:t>
              </a:r>
              <a:endParaRPr lang="en-US" dirty="0">
                <a:latin typeface="Arial" panose="020B0604020202020204" pitchFamily="34" charset="0"/>
                <a:cs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74498" y="73405"/>
            <a:ext cx="1008668" cy="1008668"/>
          </a:xfrm>
          <a:prstGeom prst="rect">
            <a:avLst/>
          </a:prstGeom>
        </p:spPr>
      </p:pic>
      <p:sp>
        <p:nvSpPr>
          <p:cNvPr id="5" name="Title 1"/>
          <p:cNvSpPr txBox="1"/>
          <p:nvPr/>
        </p:nvSpPr>
        <p:spPr>
          <a:xfrm>
            <a:off x="1774498" y="15532"/>
            <a:ext cx="10417502" cy="1066541"/>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4000" b="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vi-VN" sz="3200" b="1" dirty="0" smtClean="0">
                <a:solidFill>
                  <a:srgbClr val="FF0000"/>
                </a:solidFill>
                <a:latin typeface="Arial" panose="020B0604020202020204" pitchFamily="34" charset="0"/>
                <a:cs typeface="Arial" panose="020B0604020202020204" pitchFamily="34" charset="0"/>
              </a:rPr>
              <a:t>TÌM HIỂU LATEX </a:t>
            </a:r>
            <a:r>
              <a:rPr lang="en-US" sz="3200" b="1" dirty="0" smtClean="0">
                <a:solidFill>
                  <a:srgbClr val="FF0000"/>
                </a:solidFill>
                <a:latin typeface="Arial" panose="020B0604020202020204" pitchFamily="34" charset="0"/>
                <a:cs typeface="Arial" panose="020B0604020202020204" pitchFamily="34" charset="0"/>
              </a:rPr>
              <a:t>VÀ</a:t>
            </a:r>
            <a:r>
              <a:rPr lang="vi-VN" sz="3200" b="1" dirty="0" smtClean="0">
                <a:solidFill>
                  <a:srgbClr val="FF0000"/>
                </a:solidFill>
                <a:latin typeface="Arial" panose="020B0604020202020204" pitchFamily="34" charset="0"/>
                <a:cs typeface="Arial" panose="020B0604020202020204" pitchFamily="34" charset="0"/>
              </a:rPr>
              <a:t> BIÊN SOẠN TÀI LIỆU</a:t>
            </a:r>
            <a:br>
              <a:rPr lang="en-US" sz="3200" b="1" dirty="0" smtClean="0">
                <a:solidFill>
                  <a:srgbClr val="FF0000"/>
                </a:solidFill>
                <a:latin typeface="Arial" panose="020B0604020202020204" pitchFamily="34" charset="0"/>
                <a:cs typeface="Arial" panose="020B0604020202020204" pitchFamily="34" charset="0"/>
              </a:rPr>
            </a:br>
            <a:r>
              <a:rPr lang="vi-VN" sz="3200" b="1" dirty="0" smtClean="0">
                <a:solidFill>
                  <a:srgbClr val="FF0000"/>
                </a:solidFill>
                <a:latin typeface="Arial" panose="020B0604020202020204" pitchFamily="34" charset="0"/>
                <a:cs typeface="Arial" panose="020B0604020202020204" pitchFamily="34" charset="0"/>
              </a:rPr>
              <a:t>HỖ</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TRỢ HỌC TẬP MÔN CƠ SỞ DỮ</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LIỆU </a:t>
            </a:r>
            <a:endParaRPr lang="en-US" sz="3200" b="1" dirty="0">
              <a:solidFill>
                <a:srgbClr val="FF0000"/>
              </a:solidFill>
              <a:latin typeface="Arial" panose="020B0604020202020204" pitchFamily="34" charset="0"/>
              <a:cs typeface="Arial" panose="020B0604020202020204" pitchFamily="34" charset="0"/>
            </a:endParaRPr>
          </a:p>
        </p:txBody>
      </p:sp>
      <p:sp>
        <p:nvSpPr>
          <p:cNvPr id="7" name="Rectangle: Rounded Corners 3"/>
          <p:cNvSpPr/>
          <p:nvPr/>
        </p:nvSpPr>
        <p:spPr>
          <a:xfrm>
            <a:off x="3843443" y="1082072"/>
            <a:ext cx="6279611" cy="573107"/>
          </a:xfrm>
          <a:prstGeom prst="roundRect">
            <a:avLst/>
          </a:prstGeom>
          <a:solidFill>
            <a:schemeClr val="accent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4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BIÊN SOẠN TÀI LIỆU CSDL</a:t>
            </a:r>
            <a:endParaRPr lang="en-US" altLang="en-US" sz="24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9" name="Text Box 6"/>
          <p:cNvSpPr txBox="1"/>
          <p:nvPr/>
        </p:nvSpPr>
        <p:spPr>
          <a:xfrm>
            <a:off x="1774497" y="1655179"/>
            <a:ext cx="5140652" cy="582734"/>
          </a:xfrm>
          <a:prstGeom prst="rect">
            <a:avLst/>
          </a:prstGeom>
          <a:noFill/>
        </p:spPr>
        <p:txBody>
          <a:bodyPr wrap="square" rtlCol="0" anchor="ctr" anchorCtr="0">
            <a:noAutofit/>
          </a:bodyPr>
          <a:lstStyle/>
          <a:p>
            <a:pPr algn="l">
              <a:lnSpc>
                <a:spcPct val="150000"/>
              </a:lnSpc>
            </a:pPr>
            <a:r>
              <a:rPr lang="en-US" sz="2800" b="1" dirty="0" smtClean="0">
                <a:latin typeface="Arial" panose="020B0604020202020204" pitchFamily="34" charset="0"/>
                <a:cs typeface="Arial" panose="020B0604020202020204" pitchFamily="34" charset="0"/>
                <a:sym typeface="+mn-ea"/>
              </a:rPr>
              <a:t>2. </a:t>
            </a:r>
            <a:r>
              <a:rPr lang="en-US" sz="2800" b="1" dirty="0" err="1" smtClean="0">
                <a:latin typeface="Arial" panose="020B0604020202020204" pitchFamily="34" charset="0"/>
                <a:cs typeface="Arial" panose="020B0604020202020204" pitchFamily="34" charset="0"/>
                <a:sym typeface="+mn-ea"/>
              </a:rPr>
              <a:t>Quá</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trình</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biên</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soạn</a:t>
            </a:r>
            <a:endParaRPr lang="en-US" sz="2800" b="1" dirty="0">
              <a:latin typeface="Arial" panose="020B0604020202020204" pitchFamily="34" charset="0"/>
              <a:cs typeface="Arial" panose="020B0604020202020204" pitchFamily="34" charset="0"/>
              <a:sym typeface="+mn-ea"/>
            </a:endParaRPr>
          </a:p>
        </p:txBody>
      </p:sp>
      <p:sp>
        <p:nvSpPr>
          <p:cNvPr id="41" name="Text Box 6"/>
          <p:cNvSpPr txBox="1"/>
          <p:nvPr/>
        </p:nvSpPr>
        <p:spPr>
          <a:xfrm>
            <a:off x="1488747" y="2237810"/>
            <a:ext cx="5140652" cy="582734"/>
          </a:xfrm>
          <a:prstGeom prst="rect">
            <a:avLst/>
          </a:prstGeom>
          <a:noFill/>
        </p:spPr>
        <p:txBody>
          <a:bodyPr wrap="square" rtlCol="0" anchor="ctr" anchorCtr="0">
            <a:noAutofit/>
          </a:bodyPr>
          <a:lstStyle/>
          <a:p>
            <a:pPr lvl="1">
              <a:lnSpc>
                <a:spcPct val="150000"/>
              </a:lnSpc>
            </a:pPr>
            <a:r>
              <a:rPr lang="en-US" sz="2400" b="1" dirty="0" smtClean="0">
                <a:latin typeface="Arial" panose="020B0604020202020204" pitchFamily="34" charset="0"/>
                <a:cs typeface="Arial" panose="020B0604020202020204" pitchFamily="34" charset="0"/>
                <a:sym typeface="+mn-ea"/>
              </a:rPr>
              <a:t>2.2 </a:t>
            </a:r>
            <a:r>
              <a:rPr lang="en-US" sz="2400" b="1" dirty="0" err="1" smtClean="0">
                <a:latin typeface="Arial" panose="020B0604020202020204" pitchFamily="34" charset="0"/>
                <a:cs typeface="Arial" panose="020B0604020202020204" pitchFamily="34" charset="0"/>
                <a:sym typeface="+mn-ea"/>
              </a:rPr>
              <a:t>Viết</a:t>
            </a:r>
            <a:r>
              <a:rPr lang="en-US" sz="2400" b="1" dirty="0" smtClean="0">
                <a:latin typeface="Arial" panose="020B0604020202020204" pitchFamily="34" charset="0"/>
                <a:cs typeface="Arial" panose="020B0604020202020204" pitchFamily="34" charset="0"/>
                <a:sym typeface="+mn-ea"/>
              </a:rPr>
              <a:t> </a:t>
            </a:r>
            <a:r>
              <a:rPr lang="en-US" sz="2400" b="1" dirty="0" err="1" smtClean="0">
                <a:latin typeface="Arial" panose="020B0604020202020204" pitchFamily="34" charset="0"/>
                <a:cs typeface="Arial" panose="020B0604020202020204" pitchFamily="34" charset="0"/>
                <a:sym typeface="+mn-ea"/>
              </a:rPr>
              <a:t>nội</a:t>
            </a:r>
            <a:r>
              <a:rPr lang="en-US" sz="2400" b="1" dirty="0" smtClean="0">
                <a:latin typeface="Arial" panose="020B0604020202020204" pitchFamily="34" charset="0"/>
                <a:cs typeface="Arial" panose="020B0604020202020204" pitchFamily="34" charset="0"/>
                <a:sym typeface="+mn-ea"/>
              </a:rPr>
              <a:t> dung </a:t>
            </a:r>
            <a:r>
              <a:rPr lang="en-US" sz="2400" b="1" dirty="0" err="1" smtClean="0">
                <a:latin typeface="Arial" panose="020B0604020202020204" pitchFamily="34" charset="0"/>
                <a:cs typeface="Arial" panose="020B0604020202020204" pitchFamily="34" charset="0"/>
                <a:sym typeface="+mn-ea"/>
              </a:rPr>
              <a:t>mỗi</a:t>
            </a:r>
            <a:r>
              <a:rPr lang="en-US" sz="2400" b="1" dirty="0" smtClean="0">
                <a:latin typeface="Arial" panose="020B0604020202020204" pitchFamily="34" charset="0"/>
                <a:cs typeface="Arial" panose="020B0604020202020204" pitchFamily="34" charset="0"/>
                <a:sym typeface="+mn-ea"/>
              </a:rPr>
              <a:t> </a:t>
            </a:r>
            <a:r>
              <a:rPr lang="en-US" sz="2400" b="1" dirty="0" err="1" smtClean="0">
                <a:latin typeface="Arial" panose="020B0604020202020204" pitchFamily="34" charset="0"/>
                <a:cs typeface="Arial" panose="020B0604020202020204" pitchFamily="34" charset="0"/>
                <a:sym typeface="+mn-ea"/>
              </a:rPr>
              <a:t>chương</a:t>
            </a:r>
            <a:endParaRPr lang="en-US" sz="2800" b="1" dirty="0">
              <a:latin typeface="Arial" panose="020B0604020202020204" pitchFamily="34" charset="0"/>
              <a:cs typeface="Arial" panose="020B0604020202020204" pitchFamily="34" charset="0"/>
              <a:sym typeface="+mn-ea"/>
            </a:endParaRPr>
          </a:p>
        </p:txBody>
      </p:sp>
      <p:sp>
        <p:nvSpPr>
          <p:cNvPr id="2" name="TextBox 1"/>
          <p:cNvSpPr txBox="1"/>
          <p:nvPr/>
        </p:nvSpPr>
        <p:spPr>
          <a:xfrm>
            <a:off x="1823185" y="2811019"/>
            <a:ext cx="4040516" cy="3415030"/>
          </a:xfrm>
          <a:prstGeom prst="rect">
            <a:avLst/>
          </a:prstGeom>
          <a:noFill/>
        </p:spPr>
        <p:txBody>
          <a:bodyPr wrap="square" rtlCol="0">
            <a:spAutoFit/>
          </a:bodyPr>
          <a:lstStyle/>
          <a:p>
            <a:pPr lvl="1" algn="just">
              <a:lnSpc>
                <a:spcPct val="150000"/>
              </a:lnSpc>
            </a:pPr>
            <a:r>
              <a:rPr lang="vi-VN" sz="2400" b="1" dirty="0">
                <a:latin typeface="Arial" panose="020B0604020202020204" pitchFamily="34" charset="0"/>
                <a:cs typeface="Arial" panose="020B0604020202020204" pitchFamily="34" charset="0"/>
              </a:rPr>
              <a:t>Chương </a:t>
            </a:r>
            <a:r>
              <a:rPr lang="en-US" sz="2400" b="1" dirty="0">
                <a:latin typeface="Arial" panose="020B0604020202020204" pitchFamily="34" charset="0"/>
                <a:cs typeface="Arial" panose="020B0604020202020204" pitchFamily="34" charset="0"/>
              </a:rPr>
              <a:t>4</a:t>
            </a:r>
            <a:r>
              <a:rPr lang="vi-VN" sz="2400" dirty="0" smtClean="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bày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ngôn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ngữ</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đại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số</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quan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hệ</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ngôn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ngữ</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toán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học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dùng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để thao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truy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vấn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dữ</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liệu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trong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mô</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quan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hệ</a:t>
            </a:r>
            <a:r>
              <a:rPr lang="en-US" sz="2400" dirty="0">
                <a:latin typeface="Arial" panose="020B0604020202020204" pitchFamily="34" charset="0"/>
                <a:cs typeface="Arial" panose="020B0604020202020204" pitchFamily="34" charset="0"/>
              </a:rPr>
              <a:t>. </a:t>
            </a:r>
            <a:endParaRPr lang="en-US" sz="2400" dirty="0">
              <a:latin typeface="Arial" panose="020B0604020202020204" pitchFamily="34" charset="0"/>
              <a:cs typeface="Arial" panose="020B0604020202020204" pitchFamily="34" charset="0"/>
            </a:endParaRPr>
          </a:p>
        </p:txBody>
      </p:sp>
      <p:grpSp>
        <p:nvGrpSpPr>
          <p:cNvPr id="8" name="Group 7"/>
          <p:cNvGrpSpPr/>
          <p:nvPr/>
        </p:nvGrpSpPr>
        <p:grpSpPr>
          <a:xfrm>
            <a:off x="6983248" y="2237913"/>
            <a:ext cx="4669155" cy="4399847"/>
            <a:chOff x="6583196" y="1946546"/>
            <a:chExt cx="5115410" cy="4692110"/>
          </a:xfrm>
        </p:grpSpPr>
        <p:pic>
          <p:nvPicPr>
            <p:cNvPr id="6" name="Picture 5"/>
            <p:cNvPicPr>
              <a:picLocks noChangeAspect="1"/>
            </p:cNvPicPr>
            <p:nvPr/>
          </p:nvPicPr>
          <p:blipFill>
            <a:blip r:embed="rId2"/>
            <a:stretch>
              <a:fillRect/>
            </a:stretch>
          </p:blipFill>
          <p:spPr>
            <a:xfrm>
              <a:off x="6583196" y="1946546"/>
              <a:ext cx="5115410" cy="4249090"/>
            </a:xfrm>
            <a:prstGeom prst="rect">
              <a:avLst/>
            </a:prstGeom>
          </p:spPr>
        </p:pic>
        <p:sp>
          <p:nvSpPr>
            <p:cNvPr id="13" name="TextBox 12"/>
            <p:cNvSpPr txBox="1"/>
            <p:nvPr/>
          </p:nvSpPr>
          <p:spPr>
            <a:xfrm>
              <a:off x="8423314" y="6211968"/>
              <a:ext cx="1435175" cy="426688"/>
            </a:xfrm>
            <a:prstGeom prst="rect">
              <a:avLst/>
            </a:prstGeom>
            <a:noFill/>
          </p:spPr>
          <p:txBody>
            <a:bodyPr wrap="none" rtlCol="0">
              <a:spAutoFit/>
            </a:bodyPr>
            <a:lstStyle/>
            <a:p>
              <a:pPr algn="ctr"/>
              <a:r>
                <a:rPr lang="en-US" sz="2000" dirty="0" err="1" smtClean="0">
                  <a:latin typeface="Arial" panose="020B0604020202020204" pitchFamily="34" charset="0"/>
                  <a:cs typeface="Arial" panose="020B0604020202020204" pitchFamily="34" charset="0"/>
                </a:rPr>
                <a:t>Ví</a:t>
              </a:r>
              <a:r>
                <a:rPr lang="en-US" sz="2000" dirty="0" smtClean="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dụ</a:t>
              </a:r>
              <a:r>
                <a:rPr lang="en-US" sz="2000" dirty="0" smtClean="0">
                  <a:latin typeface="Arial" panose="020B0604020202020204" pitchFamily="34" charset="0"/>
                  <a:cs typeface="Arial" panose="020B0604020202020204" pitchFamily="34" charset="0"/>
                </a:rPr>
                <a:t> code</a:t>
              </a:r>
              <a:endParaRPr lang="en-US" dirty="0">
                <a:latin typeface="Arial" panose="020B0604020202020204" pitchFamily="34" charset="0"/>
                <a:cs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74498" y="73405"/>
            <a:ext cx="1008668" cy="1008668"/>
          </a:xfrm>
          <a:prstGeom prst="rect">
            <a:avLst/>
          </a:prstGeom>
        </p:spPr>
      </p:pic>
      <p:sp>
        <p:nvSpPr>
          <p:cNvPr id="5" name="Title 1"/>
          <p:cNvSpPr txBox="1"/>
          <p:nvPr/>
        </p:nvSpPr>
        <p:spPr>
          <a:xfrm>
            <a:off x="1774498" y="15532"/>
            <a:ext cx="10417502" cy="1066541"/>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4000" b="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vi-VN" sz="3200" b="1" dirty="0" smtClean="0">
                <a:solidFill>
                  <a:srgbClr val="FF0000"/>
                </a:solidFill>
                <a:latin typeface="Arial" panose="020B0604020202020204" pitchFamily="34" charset="0"/>
                <a:cs typeface="Arial" panose="020B0604020202020204" pitchFamily="34" charset="0"/>
              </a:rPr>
              <a:t>TÌM HIỂU LATEX </a:t>
            </a:r>
            <a:r>
              <a:rPr lang="en-US" sz="3200" b="1" dirty="0" smtClean="0">
                <a:solidFill>
                  <a:srgbClr val="FF0000"/>
                </a:solidFill>
                <a:latin typeface="Arial" panose="020B0604020202020204" pitchFamily="34" charset="0"/>
                <a:cs typeface="Arial" panose="020B0604020202020204" pitchFamily="34" charset="0"/>
              </a:rPr>
              <a:t>VÀ</a:t>
            </a:r>
            <a:r>
              <a:rPr lang="vi-VN" sz="3200" b="1" dirty="0" smtClean="0">
                <a:solidFill>
                  <a:srgbClr val="FF0000"/>
                </a:solidFill>
                <a:latin typeface="Arial" panose="020B0604020202020204" pitchFamily="34" charset="0"/>
                <a:cs typeface="Arial" panose="020B0604020202020204" pitchFamily="34" charset="0"/>
              </a:rPr>
              <a:t> BIÊN SOẠN TÀI LIỆU</a:t>
            </a:r>
            <a:br>
              <a:rPr lang="en-US" sz="3200" b="1" dirty="0" smtClean="0">
                <a:solidFill>
                  <a:srgbClr val="FF0000"/>
                </a:solidFill>
                <a:latin typeface="Arial" panose="020B0604020202020204" pitchFamily="34" charset="0"/>
                <a:cs typeface="Arial" panose="020B0604020202020204" pitchFamily="34" charset="0"/>
              </a:rPr>
            </a:br>
            <a:r>
              <a:rPr lang="vi-VN" sz="3200" b="1" dirty="0" smtClean="0">
                <a:solidFill>
                  <a:srgbClr val="FF0000"/>
                </a:solidFill>
                <a:latin typeface="Arial" panose="020B0604020202020204" pitchFamily="34" charset="0"/>
                <a:cs typeface="Arial" panose="020B0604020202020204" pitchFamily="34" charset="0"/>
              </a:rPr>
              <a:t>HỖ</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TRỢ HỌC TẬP MÔN CƠ SỞ DỮ</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LIỆU </a:t>
            </a:r>
            <a:endParaRPr lang="en-US" sz="3200" b="1" dirty="0">
              <a:solidFill>
                <a:srgbClr val="FF0000"/>
              </a:solidFill>
              <a:latin typeface="Arial" panose="020B0604020202020204" pitchFamily="34" charset="0"/>
              <a:cs typeface="Arial" panose="020B0604020202020204" pitchFamily="34" charset="0"/>
            </a:endParaRPr>
          </a:p>
        </p:txBody>
      </p:sp>
      <p:sp>
        <p:nvSpPr>
          <p:cNvPr id="7" name="Rectangle: Rounded Corners 3"/>
          <p:cNvSpPr/>
          <p:nvPr/>
        </p:nvSpPr>
        <p:spPr>
          <a:xfrm>
            <a:off x="3843443" y="1082072"/>
            <a:ext cx="6279611" cy="573107"/>
          </a:xfrm>
          <a:prstGeom prst="roundRect">
            <a:avLst/>
          </a:prstGeom>
          <a:solidFill>
            <a:schemeClr val="accent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4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BIÊN SOẠN TÀI LIỆU CSDL</a:t>
            </a:r>
            <a:endParaRPr lang="en-US" altLang="en-US" sz="24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9" name="Text Box 6"/>
          <p:cNvSpPr txBox="1"/>
          <p:nvPr/>
        </p:nvSpPr>
        <p:spPr>
          <a:xfrm>
            <a:off x="1774497" y="1655179"/>
            <a:ext cx="5140652" cy="582734"/>
          </a:xfrm>
          <a:prstGeom prst="rect">
            <a:avLst/>
          </a:prstGeom>
          <a:noFill/>
        </p:spPr>
        <p:txBody>
          <a:bodyPr wrap="square" rtlCol="0" anchor="ctr" anchorCtr="0">
            <a:noAutofit/>
          </a:bodyPr>
          <a:lstStyle/>
          <a:p>
            <a:pPr algn="l">
              <a:lnSpc>
                <a:spcPct val="150000"/>
              </a:lnSpc>
            </a:pPr>
            <a:r>
              <a:rPr lang="en-US" sz="2800" b="1" dirty="0" smtClean="0">
                <a:latin typeface="Arial" panose="020B0604020202020204" pitchFamily="34" charset="0"/>
                <a:cs typeface="Arial" panose="020B0604020202020204" pitchFamily="34" charset="0"/>
                <a:sym typeface="+mn-ea"/>
              </a:rPr>
              <a:t>2. </a:t>
            </a:r>
            <a:r>
              <a:rPr lang="en-US" sz="2800" b="1" dirty="0" err="1" smtClean="0">
                <a:latin typeface="Arial" panose="020B0604020202020204" pitchFamily="34" charset="0"/>
                <a:cs typeface="Arial" panose="020B0604020202020204" pitchFamily="34" charset="0"/>
                <a:sym typeface="+mn-ea"/>
              </a:rPr>
              <a:t>Quá</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trình</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biên</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soạn</a:t>
            </a:r>
            <a:endParaRPr lang="en-US" sz="2800" b="1" dirty="0">
              <a:latin typeface="Arial" panose="020B0604020202020204" pitchFamily="34" charset="0"/>
              <a:cs typeface="Arial" panose="020B0604020202020204" pitchFamily="34" charset="0"/>
              <a:sym typeface="+mn-ea"/>
            </a:endParaRPr>
          </a:p>
        </p:txBody>
      </p:sp>
      <p:sp>
        <p:nvSpPr>
          <p:cNvPr id="41" name="Text Box 6"/>
          <p:cNvSpPr txBox="1"/>
          <p:nvPr/>
        </p:nvSpPr>
        <p:spPr>
          <a:xfrm>
            <a:off x="1574472" y="2237810"/>
            <a:ext cx="5140652" cy="582734"/>
          </a:xfrm>
          <a:prstGeom prst="rect">
            <a:avLst/>
          </a:prstGeom>
          <a:noFill/>
        </p:spPr>
        <p:txBody>
          <a:bodyPr wrap="square" rtlCol="0" anchor="ctr" anchorCtr="0">
            <a:noAutofit/>
          </a:bodyPr>
          <a:lstStyle/>
          <a:p>
            <a:pPr lvl="1">
              <a:lnSpc>
                <a:spcPct val="150000"/>
              </a:lnSpc>
            </a:pPr>
            <a:r>
              <a:rPr lang="en-US" sz="2400" b="1" dirty="0" smtClean="0">
                <a:latin typeface="Arial" panose="020B0604020202020204" pitchFamily="34" charset="0"/>
                <a:cs typeface="Arial" panose="020B0604020202020204" pitchFamily="34" charset="0"/>
                <a:sym typeface="+mn-ea"/>
              </a:rPr>
              <a:t>2.2 </a:t>
            </a:r>
            <a:r>
              <a:rPr lang="en-US" sz="2400" b="1" dirty="0" err="1" smtClean="0">
                <a:latin typeface="Arial" panose="020B0604020202020204" pitchFamily="34" charset="0"/>
                <a:cs typeface="Arial" panose="020B0604020202020204" pitchFamily="34" charset="0"/>
                <a:sym typeface="+mn-ea"/>
              </a:rPr>
              <a:t>Viết</a:t>
            </a:r>
            <a:r>
              <a:rPr lang="en-US" sz="2400" b="1" dirty="0" smtClean="0">
                <a:latin typeface="Arial" panose="020B0604020202020204" pitchFamily="34" charset="0"/>
                <a:cs typeface="Arial" panose="020B0604020202020204" pitchFamily="34" charset="0"/>
                <a:sym typeface="+mn-ea"/>
              </a:rPr>
              <a:t> </a:t>
            </a:r>
            <a:r>
              <a:rPr lang="en-US" sz="2400" b="1" dirty="0" err="1" smtClean="0">
                <a:latin typeface="Arial" panose="020B0604020202020204" pitchFamily="34" charset="0"/>
                <a:cs typeface="Arial" panose="020B0604020202020204" pitchFamily="34" charset="0"/>
                <a:sym typeface="+mn-ea"/>
              </a:rPr>
              <a:t>nội</a:t>
            </a:r>
            <a:r>
              <a:rPr lang="en-US" sz="2400" b="1" dirty="0" smtClean="0">
                <a:latin typeface="Arial" panose="020B0604020202020204" pitchFamily="34" charset="0"/>
                <a:cs typeface="Arial" panose="020B0604020202020204" pitchFamily="34" charset="0"/>
                <a:sym typeface="+mn-ea"/>
              </a:rPr>
              <a:t> dung </a:t>
            </a:r>
            <a:r>
              <a:rPr lang="en-US" sz="2400" b="1" dirty="0" err="1" smtClean="0">
                <a:latin typeface="Arial" panose="020B0604020202020204" pitchFamily="34" charset="0"/>
                <a:cs typeface="Arial" panose="020B0604020202020204" pitchFamily="34" charset="0"/>
                <a:sym typeface="+mn-ea"/>
              </a:rPr>
              <a:t>mỗi</a:t>
            </a:r>
            <a:r>
              <a:rPr lang="en-US" sz="2400" b="1" dirty="0" smtClean="0">
                <a:latin typeface="Arial" panose="020B0604020202020204" pitchFamily="34" charset="0"/>
                <a:cs typeface="Arial" panose="020B0604020202020204" pitchFamily="34" charset="0"/>
                <a:sym typeface="+mn-ea"/>
              </a:rPr>
              <a:t> </a:t>
            </a:r>
            <a:r>
              <a:rPr lang="en-US" sz="2400" b="1" dirty="0" err="1" smtClean="0">
                <a:latin typeface="Arial" panose="020B0604020202020204" pitchFamily="34" charset="0"/>
                <a:cs typeface="Arial" panose="020B0604020202020204" pitchFamily="34" charset="0"/>
                <a:sym typeface="+mn-ea"/>
              </a:rPr>
              <a:t>chương</a:t>
            </a:r>
            <a:endParaRPr lang="en-US" sz="2800" b="1" dirty="0">
              <a:latin typeface="Arial" panose="020B0604020202020204" pitchFamily="34" charset="0"/>
              <a:cs typeface="Arial" panose="020B0604020202020204" pitchFamily="34" charset="0"/>
              <a:sym typeface="+mn-ea"/>
            </a:endParaRPr>
          </a:p>
        </p:txBody>
      </p:sp>
      <p:sp>
        <p:nvSpPr>
          <p:cNvPr id="2" name="TextBox 1"/>
          <p:cNvSpPr txBox="1"/>
          <p:nvPr/>
        </p:nvSpPr>
        <p:spPr>
          <a:xfrm>
            <a:off x="1774497" y="2811019"/>
            <a:ext cx="4740603" cy="3448685"/>
          </a:xfrm>
          <a:prstGeom prst="rect">
            <a:avLst/>
          </a:prstGeom>
          <a:noFill/>
        </p:spPr>
        <p:txBody>
          <a:bodyPr wrap="square" rtlCol="0">
            <a:spAutoFit/>
          </a:bodyPr>
          <a:lstStyle/>
          <a:p>
            <a:pPr lvl="1" algn="just">
              <a:lnSpc>
                <a:spcPct val="130000"/>
              </a:lnSpc>
            </a:pPr>
            <a:r>
              <a:rPr lang="vi-VN" sz="2400" b="1" dirty="0">
                <a:latin typeface="Arial" panose="020B0604020202020204" pitchFamily="34" charset="0"/>
                <a:cs typeface="Arial" panose="020B0604020202020204" pitchFamily="34" charset="0"/>
              </a:rPr>
              <a:t>Chương </a:t>
            </a:r>
            <a:r>
              <a:rPr lang="en-US" sz="2400" b="1" dirty="0" smtClean="0">
                <a:latin typeface="Arial" panose="020B0604020202020204" pitchFamily="34" charset="0"/>
                <a:cs typeface="Arial" panose="020B0604020202020204" pitchFamily="34" charset="0"/>
              </a:rPr>
              <a:t>5</a:t>
            </a:r>
            <a:r>
              <a:rPr lang="vi-VN" sz="2400" dirty="0" smtClean="0">
                <a:latin typeface="Arial" panose="020B0604020202020204" pitchFamily="34" charset="0"/>
                <a:cs typeface="Arial" panose="020B0604020202020204" pitchFamily="34" charset="0"/>
              </a:rPr>
              <a:t>: </a:t>
            </a:r>
            <a:r>
              <a:rPr lang="vi-VN" sz="2400" dirty="0">
                <a:latin typeface="Arial" panose="020B0604020202020204" pitchFamily="34" charset="0"/>
                <a:cs typeface="Arial" panose="020B0604020202020204" pitchFamily="34" charset="0"/>
              </a:rPr>
              <a:t>Chương này đi sâu vào các phụ thuộc </a:t>
            </a:r>
            <a:r>
              <a:rPr lang="vi-VN" sz="2400" dirty="0" smtClean="0">
                <a:latin typeface="Arial" panose="020B0604020202020204" pitchFamily="34" charset="0"/>
                <a:cs typeface="Arial" panose="020B0604020202020204" pitchFamily="34" charset="0"/>
              </a:rPr>
              <a:t>hàm</a:t>
            </a:r>
            <a:r>
              <a:rPr lang="en-US" sz="2400" dirty="0" smtClean="0">
                <a:latin typeface="Arial" panose="020B0604020202020204" pitchFamily="34" charset="0"/>
                <a:cs typeface="Arial" panose="020B0604020202020204" pitchFamily="34" charset="0"/>
              </a:rPr>
              <a:t> </a:t>
            </a:r>
            <a:r>
              <a:rPr lang="vi-VN" sz="2400" dirty="0" smtClean="0">
                <a:latin typeface="Arial" panose="020B0604020202020204" pitchFamily="34" charset="0"/>
                <a:cs typeface="Arial" panose="020B0604020202020204" pitchFamily="34" charset="0"/>
              </a:rPr>
              <a:t>và </a:t>
            </a:r>
            <a:r>
              <a:rPr lang="vi-VN" sz="2400" dirty="0">
                <a:latin typeface="Arial" panose="020B0604020202020204" pitchFamily="34" charset="0"/>
                <a:cs typeface="Arial" panose="020B0604020202020204" pitchFamily="34" charset="0"/>
              </a:rPr>
              <a:t>các ràng buộc toàn </a:t>
            </a:r>
            <a:r>
              <a:rPr lang="vi-VN" sz="2400" dirty="0" smtClean="0">
                <a:latin typeface="Arial" panose="020B0604020202020204" pitchFamily="34" charset="0"/>
                <a:cs typeface="Arial" panose="020B0604020202020204" pitchFamily="34" charset="0"/>
              </a:rPr>
              <a:t>vẹn</a:t>
            </a:r>
            <a:r>
              <a:rPr lang="en-US" sz="2400" dirty="0" smtClean="0">
                <a:latin typeface="Arial" panose="020B0604020202020204" pitchFamily="34" charset="0"/>
                <a:cs typeface="Arial" panose="020B0604020202020204" pitchFamily="34" charset="0"/>
              </a:rPr>
              <a:t> </a:t>
            </a:r>
            <a:r>
              <a:rPr lang="vi-VN" sz="2400" dirty="0" smtClean="0">
                <a:latin typeface="Arial" panose="020B0604020202020204" pitchFamily="34" charset="0"/>
                <a:cs typeface="Arial" panose="020B0604020202020204" pitchFamily="34" charset="0"/>
              </a:rPr>
              <a:t>đóng </a:t>
            </a:r>
            <a:r>
              <a:rPr lang="vi-VN" sz="2400" dirty="0">
                <a:latin typeface="Arial" panose="020B0604020202020204" pitchFamily="34" charset="0"/>
                <a:cs typeface="Arial" panose="020B0604020202020204" pitchFamily="34" charset="0"/>
              </a:rPr>
              <a:t>vai </a:t>
            </a:r>
            <a:r>
              <a:rPr lang="vi-VN" sz="2400" dirty="0" smtClean="0">
                <a:latin typeface="Arial" panose="020B0604020202020204" pitchFamily="34" charset="0"/>
                <a:cs typeface="Arial" panose="020B0604020202020204" pitchFamily="34" charset="0"/>
              </a:rPr>
              <a:t>trò</a:t>
            </a:r>
            <a:r>
              <a:rPr lang="en-US" sz="2400" dirty="0" smtClean="0">
                <a:latin typeface="Arial" panose="020B0604020202020204" pitchFamily="34" charset="0"/>
                <a:cs typeface="Arial" panose="020B0604020202020204" pitchFamily="34" charset="0"/>
              </a:rPr>
              <a:t> </a:t>
            </a:r>
            <a:r>
              <a:rPr lang="vi-VN" sz="2400" dirty="0" smtClean="0">
                <a:latin typeface="Arial" panose="020B0604020202020204" pitchFamily="34" charset="0"/>
                <a:cs typeface="Arial" panose="020B0604020202020204" pitchFamily="34" charset="0"/>
              </a:rPr>
              <a:t>quan </a:t>
            </a:r>
            <a:r>
              <a:rPr lang="vi-VN" sz="2400" dirty="0">
                <a:latin typeface="Arial" panose="020B0604020202020204" pitchFamily="34" charset="0"/>
                <a:cs typeface="Arial" panose="020B0604020202020204" pitchFamily="34" charset="0"/>
              </a:rPr>
              <a:t>trọng trong việc đảm bảo tính chính xác và toàn vẹn của dữ liệu </a:t>
            </a:r>
            <a:r>
              <a:rPr lang="vi-VN" sz="2400" dirty="0" smtClean="0">
                <a:latin typeface="Arial" panose="020B0604020202020204" pitchFamily="34" charset="0"/>
                <a:cs typeface="Arial" panose="020B0604020202020204" pitchFamily="34" charset="0"/>
              </a:rPr>
              <a:t>trong</a:t>
            </a:r>
            <a:r>
              <a:rPr lang="en-US" sz="2400" dirty="0" smtClean="0">
                <a:latin typeface="Arial" panose="020B0604020202020204" pitchFamily="34" charset="0"/>
                <a:cs typeface="Arial" panose="020B0604020202020204" pitchFamily="34" charset="0"/>
              </a:rPr>
              <a:t> </a:t>
            </a:r>
            <a:r>
              <a:rPr lang="vi-VN" sz="2400" dirty="0" smtClean="0">
                <a:latin typeface="Arial" panose="020B0604020202020204" pitchFamily="34" charset="0"/>
                <a:cs typeface="Arial" panose="020B0604020202020204" pitchFamily="34" charset="0"/>
              </a:rPr>
              <a:t>cơ </a:t>
            </a:r>
            <a:r>
              <a:rPr lang="vi-VN" sz="2400" dirty="0">
                <a:latin typeface="Arial" panose="020B0604020202020204" pitchFamily="34" charset="0"/>
                <a:cs typeface="Arial" panose="020B0604020202020204" pitchFamily="34" charset="0"/>
              </a:rPr>
              <a:t>sở dữ liệu quan </a:t>
            </a:r>
            <a:r>
              <a:rPr lang="vi-VN" sz="2400" dirty="0" smtClean="0">
                <a:latin typeface="Arial" panose="020B0604020202020204" pitchFamily="34" charset="0"/>
                <a:cs typeface="Arial" panose="020B0604020202020204" pitchFamily="34" charset="0"/>
              </a:rPr>
              <a:t>hệ</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grpSp>
        <p:nvGrpSpPr>
          <p:cNvPr id="10" name="Group 9"/>
          <p:cNvGrpSpPr/>
          <p:nvPr/>
        </p:nvGrpSpPr>
        <p:grpSpPr>
          <a:xfrm>
            <a:off x="6983248" y="2701853"/>
            <a:ext cx="4669155" cy="3648135"/>
            <a:chOff x="6983247" y="2606111"/>
            <a:chExt cx="4669155" cy="3648135"/>
          </a:xfrm>
        </p:grpSpPr>
        <p:pic>
          <p:nvPicPr>
            <p:cNvPr id="3" name="Picture 2"/>
            <p:cNvPicPr>
              <a:picLocks noChangeAspect="1"/>
            </p:cNvPicPr>
            <p:nvPr/>
          </p:nvPicPr>
          <p:blipFill>
            <a:blip r:embed="rId2"/>
            <a:stretch>
              <a:fillRect/>
            </a:stretch>
          </p:blipFill>
          <p:spPr>
            <a:xfrm>
              <a:off x="6983247" y="2606111"/>
              <a:ext cx="4669155" cy="3248025"/>
            </a:xfrm>
            <a:prstGeom prst="rect">
              <a:avLst/>
            </a:prstGeom>
          </p:spPr>
        </p:pic>
        <p:sp>
          <p:nvSpPr>
            <p:cNvPr id="12" name="TextBox 11"/>
            <p:cNvSpPr txBox="1"/>
            <p:nvPr/>
          </p:nvSpPr>
          <p:spPr>
            <a:xfrm>
              <a:off x="8662837" y="5854136"/>
              <a:ext cx="1309974" cy="400110"/>
            </a:xfrm>
            <a:prstGeom prst="rect">
              <a:avLst/>
            </a:prstGeom>
            <a:noFill/>
          </p:spPr>
          <p:txBody>
            <a:bodyPr wrap="none" rtlCol="0">
              <a:spAutoFit/>
            </a:bodyPr>
            <a:lstStyle/>
            <a:p>
              <a:pPr algn="ctr"/>
              <a:r>
                <a:rPr lang="en-US" sz="2000" dirty="0" err="1" smtClean="0">
                  <a:latin typeface="Arial" panose="020B0604020202020204" pitchFamily="34" charset="0"/>
                  <a:cs typeface="Arial" panose="020B0604020202020204" pitchFamily="34" charset="0"/>
                </a:rPr>
                <a:t>Ví</a:t>
              </a:r>
              <a:r>
                <a:rPr lang="en-US" sz="2000" dirty="0" smtClean="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dụ</a:t>
              </a:r>
              <a:r>
                <a:rPr lang="en-US" sz="2000" dirty="0" smtClean="0">
                  <a:latin typeface="Arial" panose="020B0604020202020204" pitchFamily="34" charset="0"/>
                  <a:cs typeface="Arial" panose="020B0604020202020204" pitchFamily="34" charset="0"/>
                </a:rPr>
                <a:t> code</a:t>
              </a:r>
              <a:endParaRPr lang="en-US" dirty="0">
                <a:latin typeface="Arial" panose="020B0604020202020204" pitchFamily="34" charset="0"/>
                <a:cs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74498" y="73405"/>
            <a:ext cx="1008668" cy="1008668"/>
          </a:xfrm>
          <a:prstGeom prst="rect">
            <a:avLst/>
          </a:prstGeom>
        </p:spPr>
      </p:pic>
      <p:sp>
        <p:nvSpPr>
          <p:cNvPr id="5" name="Title 1"/>
          <p:cNvSpPr txBox="1"/>
          <p:nvPr/>
        </p:nvSpPr>
        <p:spPr>
          <a:xfrm>
            <a:off x="1774498" y="25692"/>
            <a:ext cx="10417502" cy="1066541"/>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4000" b="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vi-VN" sz="3200" b="1" dirty="0" smtClean="0">
                <a:solidFill>
                  <a:srgbClr val="FF0000"/>
                </a:solidFill>
                <a:latin typeface="Arial" panose="020B0604020202020204" pitchFamily="34" charset="0"/>
                <a:cs typeface="Arial" panose="020B0604020202020204" pitchFamily="34" charset="0"/>
              </a:rPr>
              <a:t>TÌM HIỂU LATEX </a:t>
            </a:r>
            <a:r>
              <a:rPr lang="en-US" sz="3200" b="1" dirty="0" smtClean="0">
                <a:solidFill>
                  <a:srgbClr val="FF0000"/>
                </a:solidFill>
                <a:latin typeface="Arial" panose="020B0604020202020204" pitchFamily="34" charset="0"/>
                <a:cs typeface="Arial" panose="020B0604020202020204" pitchFamily="34" charset="0"/>
              </a:rPr>
              <a:t>VÀ</a:t>
            </a:r>
            <a:r>
              <a:rPr lang="vi-VN" sz="3200" b="1" dirty="0" smtClean="0">
                <a:solidFill>
                  <a:srgbClr val="FF0000"/>
                </a:solidFill>
                <a:latin typeface="Arial" panose="020B0604020202020204" pitchFamily="34" charset="0"/>
                <a:cs typeface="Arial" panose="020B0604020202020204" pitchFamily="34" charset="0"/>
              </a:rPr>
              <a:t> BIÊN SOẠN TÀI LIỆU</a:t>
            </a:r>
            <a:br>
              <a:rPr lang="en-US" sz="3200" b="1" dirty="0" smtClean="0">
                <a:solidFill>
                  <a:srgbClr val="FF0000"/>
                </a:solidFill>
                <a:latin typeface="Arial" panose="020B0604020202020204" pitchFamily="34" charset="0"/>
                <a:cs typeface="Arial" panose="020B0604020202020204" pitchFamily="34" charset="0"/>
              </a:rPr>
            </a:br>
            <a:r>
              <a:rPr lang="vi-VN" sz="3200" b="1" dirty="0" smtClean="0">
                <a:solidFill>
                  <a:srgbClr val="FF0000"/>
                </a:solidFill>
                <a:latin typeface="Arial" panose="020B0604020202020204" pitchFamily="34" charset="0"/>
                <a:cs typeface="Arial" panose="020B0604020202020204" pitchFamily="34" charset="0"/>
              </a:rPr>
              <a:t>HỖ</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TRỢ HỌC TẬP MÔN CƠ SỞ DỮ</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LIỆU </a:t>
            </a:r>
            <a:endParaRPr lang="en-US" sz="3200" b="1" dirty="0">
              <a:solidFill>
                <a:srgbClr val="FF0000"/>
              </a:solidFill>
              <a:latin typeface="Arial" panose="020B0604020202020204" pitchFamily="34" charset="0"/>
              <a:cs typeface="Arial" panose="020B0604020202020204" pitchFamily="34" charset="0"/>
            </a:endParaRPr>
          </a:p>
        </p:txBody>
      </p:sp>
      <p:sp>
        <p:nvSpPr>
          <p:cNvPr id="7" name="Rectangle: Rounded Corners 3"/>
          <p:cNvSpPr/>
          <p:nvPr/>
        </p:nvSpPr>
        <p:spPr>
          <a:xfrm>
            <a:off x="3843443" y="1082072"/>
            <a:ext cx="6279611" cy="573107"/>
          </a:xfrm>
          <a:prstGeom prst="roundRect">
            <a:avLst/>
          </a:prstGeom>
          <a:solidFill>
            <a:schemeClr val="accent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4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BIÊN SOẠN TÀI LIỆU CSDL</a:t>
            </a:r>
            <a:endParaRPr lang="en-US" altLang="en-US" sz="24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9" name="Text Box 6"/>
          <p:cNvSpPr txBox="1"/>
          <p:nvPr/>
        </p:nvSpPr>
        <p:spPr>
          <a:xfrm>
            <a:off x="1774497" y="1655179"/>
            <a:ext cx="5140652" cy="582734"/>
          </a:xfrm>
          <a:prstGeom prst="rect">
            <a:avLst/>
          </a:prstGeom>
          <a:noFill/>
        </p:spPr>
        <p:txBody>
          <a:bodyPr wrap="square" rtlCol="0" anchor="ctr" anchorCtr="0">
            <a:noAutofit/>
          </a:bodyPr>
          <a:lstStyle/>
          <a:p>
            <a:pPr algn="l">
              <a:lnSpc>
                <a:spcPct val="150000"/>
              </a:lnSpc>
            </a:pPr>
            <a:r>
              <a:rPr lang="en-US" sz="2800" b="1" dirty="0" smtClean="0">
                <a:latin typeface="Arial" panose="020B0604020202020204" pitchFamily="34" charset="0"/>
                <a:cs typeface="Arial" panose="020B0604020202020204" pitchFamily="34" charset="0"/>
                <a:sym typeface="+mn-ea"/>
              </a:rPr>
              <a:t>2. </a:t>
            </a:r>
            <a:r>
              <a:rPr lang="en-US" sz="2800" b="1" dirty="0" err="1" smtClean="0">
                <a:latin typeface="Arial" panose="020B0604020202020204" pitchFamily="34" charset="0"/>
                <a:cs typeface="Arial" panose="020B0604020202020204" pitchFamily="34" charset="0"/>
                <a:sym typeface="+mn-ea"/>
              </a:rPr>
              <a:t>Quá</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trình</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biên</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soạn</a:t>
            </a:r>
            <a:endParaRPr lang="en-US" sz="2800" b="1" dirty="0">
              <a:latin typeface="Arial" panose="020B0604020202020204" pitchFamily="34" charset="0"/>
              <a:cs typeface="Arial" panose="020B0604020202020204" pitchFamily="34" charset="0"/>
              <a:sym typeface="+mn-ea"/>
            </a:endParaRPr>
          </a:p>
        </p:txBody>
      </p:sp>
      <p:sp>
        <p:nvSpPr>
          <p:cNvPr id="41" name="Text Box 6"/>
          <p:cNvSpPr txBox="1"/>
          <p:nvPr/>
        </p:nvSpPr>
        <p:spPr>
          <a:xfrm>
            <a:off x="1573202" y="2228285"/>
            <a:ext cx="5140652" cy="582734"/>
          </a:xfrm>
          <a:prstGeom prst="rect">
            <a:avLst/>
          </a:prstGeom>
          <a:noFill/>
        </p:spPr>
        <p:txBody>
          <a:bodyPr wrap="square" rtlCol="0" anchor="ctr" anchorCtr="0">
            <a:noAutofit/>
          </a:bodyPr>
          <a:lstStyle/>
          <a:p>
            <a:pPr lvl="1">
              <a:lnSpc>
                <a:spcPct val="150000"/>
              </a:lnSpc>
            </a:pPr>
            <a:r>
              <a:rPr lang="en-US" sz="2400" b="1" dirty="0" smtClean="0">
                <a:latin typeface="Arial" panose="020B0604020202020204" pitchFamily="34" charset="0"/>
                <a:cs typeface="Arial" panose="020B0604020202020204" pitchFamily="34" charset="0"/>
                <a:sym typeface="+mn-ea"/>
              </a:rPr>
              <a:t>2.2 </a:t>
            </a:r>
            <a:r>
              <a:rPr lang="en-US" sz="2400" b="1" dirty="0" err="1" smtClean="0">
                <a:latin typeface="Arial" panose="020B0604020202020204" pitchFamily="34" charset="0"/>
                <a:cs typeface="Arial" panose="020B0604020202020204" pitchFamily="34" charset="0"/>
                <a:sym typeface="+mn-ea"/>
              </a:rPr>
              <a:t>Viết</a:t>
            </a:r>
            <a:r>
              <a:rPr lang="en-US" sz="2400" b="1" dirty="0" smtClean="0">
                <a:latin typeface="Arial" panose="020B0604020202020204" pitchFamily="34" charset="0"/>
                <a:cs typeface="Arial" panose="020B0604020202020204" pitchFamily="34" charset="0"/>
                <a:sym typeface="+mn-ea"/>
              </a:rPr>
              <a:t> </a:t>
            </a:r>
            <a:r>
              <a:rPr lang="en-US" sz="2400" b="1" dirty="0" err="1" smtClean="0">
                <a:latin typeface="Arial" panose="020B0604020202020204" pitchFamily="34" charset="0"/>
                <a:cs typeface="Arial" panose="020B0604020202020204" pitchFamily="34" charset="0"/>
                <a:sym typeface="+mn-ea"/>
              </a:rPr>
              <a:t>nội</a:t>
            </a:r>
            <a:r>
              <a:rPr lang="en-US" sz="2400" b="1" dirty="0" smtClean="0">
                <a:latin typeface="Arial" panose="020B0604020202020204" pitchFamily="34" charset="0"/>
                <a:cs typeface="Arial" panose="020B0604020202020204" pitchFamily="34" charset="0"/>
                <a:sym typeface="+mn-ea"/>
              </a:rPr>
              <a:t> dung </a:t>
            </a:r>
            <a:r>
              <a:rPr lang="en-US" sz="2400" b="1" dirty="0" err="1" smtClean="0">
                <a:latin typeface="Arial" panose="020B0604020202020204" pitchFamily="34" charset="0"/>
                <a:cs typeface="Arial" panose="020B0604020202020204" pitchFamily="34" charset="0"/>
                <a:sym typeface="+mn-ea"/>
              </a:rPr>
              <a:t>mỗi</a:t>
            </a:r>
            <a:r>
              <a:rPr lang="en-US" sz="2400" b="1" dirty="0" smtClean="0">
                <a:latin typeface="Arial" panose="020B0604020202020204" pitchFamily="34" charset="0"/>
                <a:cs typeface="Arial" panose="020B0604020202020204" pitchFamily="34" charset="0"/>
                <a:sym typeface="+mn-ea"/>
              </a:rPr>
              <a:t> </a:t>
            </a:r>
            <a:r>
              <a:rPr lang="en-US" sz="2400" b="1" dirty="0" err="1" smtClean="0">
                <a:latin typeface="Arial" panose="020B0604020202020204" pitchFamily="34" charset="0"/>
                <a:cs typeface="Arial" panose="020B0604020202020204" pitchFamily="34" charset="0"/>
                <a:sym typeface="+mn-ea"/>
              </a:rPr>
              <a:t>chương</a:t>
            </a:r>
            <a:endParaRPr lang="en-US" sz="2800" b="1" dirty="0">
              <a:latin typeface="Arial" panose="020B0604020202020204" pitchFamily="34" charset="0"/>
              <a:cs typeface="Arial" panose="020B0604020202020204" pitchFamily="34" charset="0"/>
              <a:sym typeface="+mn-ea"/>
            </a:endParaRPr>
          </a:p>
        </p:txBody>
      </p:sp>
      <p:sp>
        <p:nvSpPr>
          <p:cNvPr id="2" name="TextBox 1"/>
          <p:cNvSpPr txBox="1"/>
          <p:nvPr/>
        </p:nvSpPr>
        <p:spPr>
          <a:xfrm>
            <a:off x="1774498" y="2811019"/>
            <a:ext cx="3983366" cy="3415030"/>
          </a:xfrm>
          <a:prstGeom prst="rect">
            <a:avLst/>
          </a:prstGeom>
          <a:noFill/>
        </p:spPr>
        <p:txBody>
          <a:bodyPr wrap="square" rtlCol="0">
            <a:spAutoFit/>
          </a:bodyPr>
          <a:lstStyle/>
          <a:p>
            <a:pPr lvl="1" algn="just">
              <a:lnSpc>
                <a:spcPct val="150000"/>
              </a:lnSpc>
            </a:pPr>
            <a:r>
              <a:rPr lang="vi-VN" sz="2400" b="1" dirty="0">
                <a:latin typeface="Arial" panose="020B0604020202020204" pitchFamily="34" charset="0"/>
                <a:cs typeface="Arial" panose="020B0604020202020204" pitchFamily="34" charset="0"/>
              </a:rPr>
              <a:t>Chương </a:t>
            </a:r>
            <a:r>
              <a:rPr lang="en-US" sz="2400" b="1" dirty="0">
                <a:latin typeface="Arial" panose="020B0604020202020204" pitchFamily="34" charset="0"/>
                <a:cs typeface="Arial" panose="020B0604020202020204" pitchFamily="34" charset="0"/>
              </a:rPr>
              <a:t>6</a:t>
            </a:r>
            <a:r>
              <a:rPr lang="vi-VN" sz="2400" dirty="0" smtClean="0">
                <a:latin typeface="Arial" panose="020B0604020202020204" pitchFamily="34" charset="0"/>
                <a:cs typeface="Arial" panose="020B0604020202020204" pitchFamily="34" charset="0"/>
              </a:rPr>
              <a:t>: </a:t>
            </a:r>
            <a:r>
              <a:rPr lang="vi-VN" sz="2400" dirty="0">
                <a:latin typeface="Arial" panose="020B0604020202020204" pitchFamily="34" charset="0"/>
                <a:cs typeface="Arial" panose="020B0604020202020204" pitchFamily="34" charset="0"/>
              </a:rPr>
              <a:t>Chương này tập trung vào quá trình chuẩn hóa CSDL, khóa </a:t>
            </a:r>
            <a:r>
              <a:rPr lang="vi-VN" sz="2400" dirty="0" smtClean="0">
                <a:latin typeface="Arial" panose="020B0604020202020204" pitchFamily="34" charset="0"/>
                <a:cs typeface="Arial" panose="020B0604020202020204" pitchFamily="34" charset="0"/>
              </a:rPr>
              <a:t>trên</a:t>
            </a:r>
            <a:r>
              <a:rPr lang="en-US" sz="2400" dirty="0" smtClean="0">
                <a:latin typeface="Arial" panose="020B0604020202020204" pitchFamily="34" charset="0"/>
                <a:cs typeface="Arial" panose="020B0604020202020204" pitchFamily="34" charset="0"/>
              </a:rPr>
              <a:t> </a:t>
            </a:r>
            <a:r>
              <a:rPr lang="vi-VN" sz="2400" dirty="0" smtClean="0">
                <a:latin typeface="Arial" panose="020B0604020202020204" pitchFamily="34" charset="0"/>
                <a:cs typeface="Arial" panose="020B0604020202020204" pitchFamily="34" charset="0"/>
              </a:rPr>
              <a:t>lược </a:t>
            </a:r>
            <a:r>
              <a:rPr lang="vi-VN" sz="2400" dirty="0">
                <a:latin typeface="Arial" panose="020B0604020202020204" pitchFamily="34" charset="0"/>
                <a:cs typeface="Arial" panose="020B0604020202020204" pitchFamily="34" charset="0"/>
              </a:rPr>
              <a:t>đồ quan hệ và dạng chuẩn của lược đồ quan </a:t>
            </a:r>
            <a:r>
              <a:rPr lang="vi-VN" sz="2400" dirty="0" smtClean="0">
                <a:latin typeface="Arial" panose="020B0604020202020204" pitchFamily="34" charset="0"/>
                <a:cs typeface="Arial" panose="020B0604020202020204" pitchFamily="34" charset="0"/>
              </a:rPr>
              <a:t>hệ</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6915150" y="2207013"/>
            <a:ext cx="4737254" cy="3895265"/>
          </a:xfrm>
          <a:prstGeom prst="rect">
            <a:avLst/>
          </a:prstGeom>
        </p:spPr>
      </p:pic>
      <p:sp>
        <p:nvSpPr>
          <p:cNvPr id="13" name="TextBox 12"/>
          <p:cNvSpPr txBox="1"/>
          <p:nvPr/>
        </p:nvSpPr>
        <p:spPr>
          <a:xfrm>
            <a:off x="8662838" y="6075218"/>
            <a:ext cx="1309974" cy="400110"/>
          </a:xfrm>
          <a:prstGeom prst="rect">
            <a:avLst/>
          </a:prstGeom>
          <a:noFill/>
        </p:spPr>
        <p:txBody>
          <a:bodyPr wrap="none" rtlCol="0">
            <a:spAutoFit/>
          </a:bodyPr>
          <a:lstStyle/>
          <a:p>
            <a:pPr algn="ctr"/>
            <a:r>
              <a:rPr lang="en-US" sz="2000" dirty="0" err="1" smtClean="0">
                <a:latin typeface="Times New Roman" panose="02020603050405020304" pitchFamily="18" charset="0"/>
                <a:cs typeface="Times New Roman" panose="02020603050405020304" pitchFamily="18" charset="0"/>
              </a:rPr>
              <a:t>Ví</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dụ</a:t>
            </a:r>
            <a:r>
              <a:rPr lang="en-US" sz="2000" dirty="0" smtClean="0">
                <a:latin typeface="Times New Roman" panose="02020603050405020304" pitchFamily="18" charset="0"/>
                <a:cs typeface="Times New Roman" panose="02020603050405020304" pitchFamily="18" charset="0"/>
              </a:rPr>
              <a:t> code</a:t>
            </a:r>
            <a:endParaRPr 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13"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74498" y="73405"/>
            <a:ext cx="1008668" cy="1008668"/>
          </a:xfrm>
          <a:prstGeom prst="rect">
            <a:avLst/>
          </a:prstGeom>
        </p:spPr>
      </p:pic>
      <p:sp>
        <p:nvSpPr>
          <p:cNvPr id="5" name="Title 1"/>
          <p:cNvSpPr txBox="1"/>
          <p:nvPr/>
        </p:nvSpPr>
        <p:spPr>
          <a:xfrm>
            <a:off x="1774498" y="15532"/>
            <a:ext cx="10417502" cy="1066541"/>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4000" b="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vi-VN" sz="3200" b="1" dirty="0" smtClean="0">
                <a:solidFill>
                  <a:srgbClr val="FF0000"/>
                </a:solidFill>
                <a:latin typeface="Arial" panose="020B0604020202020204" pitchFamily="34" charset="0"/>
                <a:cs typeface="Arial" panose="020B0604020202020204" pitchFamily="34" charset="0"/>
              </a:rPr>
              <a:t>TÌM HIỂU LATEX </a:t>
            </a:r>
            <a:r>
              <a:rPr lang="en-US" sz="3200" b="1" dirty="0" smtClean="0">
                <a:solidFill>
                  <a:srgbClr val="FF0000"/>
                </a:solidFill>
                <a:latin typeface="Arial" panose="020B0604020202020204" pitchFamily="34" charset="0"/>
                <a:cs typeface="Arial" panose="020B0604020202020204" pitchFamily="34" charset="0"/>
              </a:rPr>
              <a:t>VÀ</a:t>
            </a:r>
            <a:r>
              <a:rPr lang="vi-VN" sz="3200" b="1" dirty="0" smtClean="0">
                <a:solidFill>
                  <a:srgbClr val="FF0000"/>
                </a:solidFill>
                <a:latin typeface="Arial" panose="020B0604020202020204" pitchFamily="34" charset="0"/>
                <a:cs typeface="Arial" panose="020B0604020202020204" pitchFamily="34" charset="0"/>
              </a:rPr>
              <a:t> BIÊN SOẠN TÀI LIỆU</a:t>
            </a:r>
            <a:br>
              <a:rPr lang="en-US" sz="3200" b="1" dirty="0" smtClean="0">
                <a:solidFill>
                  <a:srgbClr val="FF0000"/>
                </a:solidFill>
                <a:latin typeface="Arial" panose="020B0604020202020204" pitchFamily="34" charset="0"/>
                <a:cs typeface="Arial" panose="020B0604020202020204" pitchFamily="34" charset="0"/>
              </a:rPr>
            </a:br>
            <a:r>
              <a:rPr lang="vi-VN" sz="3200" b="1" dirty="0" smtClean="0">
                <a:solidFill>
                  <a:srgbClr val="FF0000"/>
                </a:solidFill>
                <a:latin typeface="Arial" panose="020B0604020202020204" pitchFamily="34" charset="0"/>
                <a:cs typeface="Arial" panose="020B0604020202020204" pitchFamily="34" charset="0"/>
              </a:rPr>
              <a:t>HỖ</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TRỢ HỌC TẬP MÔN CƠ SỞ DỮ</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LIỆU </a:t>
            </a:r>
            <a:endParaRPr lang="en-US" sz="3200" b="1" dirty="0">
              <a:solidFill>
                <a:srgbClr val="FF0000"/>
              </a:solidFill>
              <a:latin typeface="Arial" panose="020B0604020202020204" pitchFamily="34" charset="0"/>
              <a:cs typeface="Arial" panose="020B0604020202020204" pitchFamily="34" charset="0"/>
            </a:endParaRPr>
          </a:p>
        </p:txBody>
      </p:sp>
      <p:sp>
        <p:nvSpPr>
          <p:cNvPr id="7" name="Rectangle: Rounded Corners 3"/>
          <p:cNvSpPr/>
          <p:nvPr/>
        </p:nvSpPr>
        <p:spPr>
          <a:xfrm>
            <a:off x="3843443" y="1082072"/>
            <a:ext cx="6279611" cy="573107"/>
          </a:xfrm>
          <a:prstGeom prst="roundRect">
            <a:avLst/>
          </a:prstGeom>
          <a:solidFill>
            <a:schemeClr val="accent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4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BIÊN SOẠN TÀI LIỆU CSDL</a:t>
            </a:r>
            <a:endParaRPr lang="en-US" altLang="en-US" sz="24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9" name="Text Box 6"/>
          <p:cNvSpPr txBox="1"/>
          <p:nvPr/>
        </p:nvSpPr>
        <p:spPr>
          <a:xfrm>
            <a:off x="1774497" y="1655179"/>
            <a:ext cx="5140652" cy="582734"/>
          </a:xfrm>
          <a:prstGeom prst="rect">
            <a:avLst/>
          </a:prstGeom>
          <a:noFill/>
        </p:spPr>
        <p:txBody>
          <a:bodyPr wrap="square" rtlCol="0" anchor="ctr" anchorCtr="0">
            <a:noAutofit/>
          </a:bodyPr>
          <a:lstStyle/>
          <a:p>
            <a:pPr algn="l">
              <a:lnSpc>
                <a:spcPct val="150000"/>
              </a:lnSpc>
            </a:pPr>
            <a:r>
              <a:rPr lang="en-US" sz="2800" b="1" dirty="0" smtClean="0">
                <a:latin typeface="Arial" panose="020B0604020202020204" pitchFamily="34" charset="0"/>
                <a:cs typeface="Arial" panose="020B0604020202020204" pitchFamily="34" charset="0"/>
                <a:sym typeface="+mn-ea"/>
              </a:rPr>
              <a:t>2. </a:t>
            </a:r>
            <a:r>
              <a:rPr lang="en-US" sz="2800" b="1" dirty="0" err="1" smtClean="0">
                <a:latin typeface="Arial" panose="020B0604020202020204" pitchFamily="34" charset="0"/>
                <a:cs typeface="Arial" panose="020B0604020202020204" pitchFamily="34" charset="0"/>
                <a:sym typeface="+mn-ea"/>
              </a:rPr>
              <a:t>Quá</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trình</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biên</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soạn</a:t>
            </a:r>
            <a:endParaRPr lang="en-US" sz="2800" b="1" dirty="0">
              <a:latin typeface="Arial" panose="020B0604020202020204" pitchFamily="34" charset="0"/>
              <a:cs typeface="Arial" panose="020B0604020202020204" pitchFamily="34" charset="0"/>
              <a:sym typeface="+mn-ea"/>
            </a:endParaRPr>
          </a:p>
        </p:txBody>
      </p:sp>
      <p:sp>
        <p:nvSpPr>
          <p:cNvPr id="41" name="Text Box 6"/>
          <p:cNvSpPr txBox="1"/>
          <p:nvPr/>
        </p:nvSpPr>
        <p:spPr>
          <a:xfrm>
            <a:off x="1572567" y="2237810"/>
            <a:ext cx="5140652" cy="582734"/>
          </a:xfrm>
          <a:prstGeom prst="rect">
            <a:avLst/>
          </a:prstGeom>
          <a:noFill/>
        </p:spPr>
        <p:txBody>
          <a:bodyPr wrap="square" rtlCol="0" anchor="ctr" anchorCtr="0">
            <a:noAutofit/>
          </a:bodyPr>
          <a:lstStyle/>
          <a:p>
            <a:pPr lvl="1">
              <a:lnSpc>
                <a:spcPct val="150000"/>
              </a:lnSpc>
            </a:pPr>
            <a:r>
              <a:rPr lang="en-US" sz="2400" b="1" dirty="0" smtClean="0">
                <a:latin typeface="Arial" panose="020B0604020202020204" pitchFamily="34" charset="0"/>
                <a:cs typeface="Arial" panose="020B0604020202020204" pitchFamily="34" charset="0"/>
                <a:sym typeface="+mn-ea"/>
              </a:rPr>
              <a:t>2.2 </a:t>
            </a:r>
            <a:r>
              <a:rPr lang="en-US" sz="2400" b="1" dirty="0" err="1" smtClean="0">
                <a:latin typeface="Arial" panose="020B0604020202020204" pitchFamily="34" charset="0"/>
                <a:cs typeface="Arial" panose="020B0604020202020204" pitchFamily="34" charset="0"/>
                <a:sym typeface="+mn-ea"/>
              </a:rPr>
              <a:t>Viết</a:t>
            </a:r>
            <a:r>
              <a:rPr lang="en-US" sz="2400" b="1" dirty="0" smtClean="0">
                <a:latin typeface="Arial" panose="020B0604020202020204" pitchFamily="34" charset="0"/>
                <a:cs typeface="Arial" panose="020B0604020202020204" pitchFamily="34" charset="0"/>
                <a:sym typeface="+mn-ea"/>
              </a:rPr>
              <a:t> </a:t>
            </a:r>
            <a:r>
              <a:rPr lang="en-US" sz="2400" b="1" dirty="0" err="1" smtClean="0">
                <a:latin typeface="Arial" panose="020B0604020202020204" pitchFamily="34" charset="0"/>
                <a:cs typeface="Arial" panose="020B0604020202020204" pitchFamily="34" charset="0"/>
                <a:sym typeface="+mn-ea"/>
              </a:rPr>
              <a:t>nội</a:t>
            </a:r>
            <a:r>
              <a:rPr lang="en-US" sz="2400" b="1" dirty="0" smtClean="0">
                <a:latin typeface="Arial" panose="020B0604020202020204" pitchFamily="34" charset="0"/>
                <a:cs typeface="Arial" panose="020B0604020202020204" pitchFamily="34" charset="0"/>
                <a:sym typeface="+mn-ea"/>
              </a:rPr>
              <a:t> dung </a:t>
            </a:r>
            <a:r>
              <a:rPr lang="en-US" sz="2400" b="1" dirty="0" err="1" smtClean="0">
                <a:latin typeface="Arial" panose="020B0604020202020204" pitchFamily="34" charset="0"/>
                <a:cs typeface="Arial" panose="020B0604020202020204" pitchFamily="34" charset="0"/>
                <a:sym typeface="+mn-ea"/>
              </a:rPr>
              <a:t>mỗi</a:t>
            </a:r>
            <a:r>
              <a:rPr lang="en-US" sz="2400" b="1" dirty="0" smtClean="0">
                <a:latin typeface="Arial" panose="020B0604020202020204" pitchFamily="34" charset="0"/>
                <a:cs typeface="Arial" panose="020B0604020202020204" pitchFamily="34" charset="0"/>
                <a:sym typeface="+mn-ea"/>
              </a:rPr>
              <a:t> </a:t>
            </a:r>
            <a:r>
              <a:rPr lang="en-US" sz="2400" b="1" dirty="0" err="1" smtClean="0">
                <a:latin typeface="Arial" panose="020B0604020202020204" pitchFamily="34" charset="0"/>
                <a:cs typeface="Arial" panose="020B0604020202020204" pitchFamily="34" charset="0"/>
                <a:sym typeface="+mn-ea"/>
              </a:rPr>
              <a:t>chương</a:t>
            </a:r>
            <a:endParaRPr lang="en-US" sz="2800" b="1" dirty="0">
              <a:latin typeface="Arial" panose="020B0604020202020204" pitchFamily="34" charset="0"/>
              <a:cs typeface="Arial" panose="020B0604020202020204" pitchFamily="34" charset="0"/>
              <a:sym typeface="+mn-ea"/>
            </a:endParaRPr>
          </a:p>
        </p:txBody>
      </p:sp>
      <p:sp>
        <p:nvSpPr>
          <p:cNvPr id="2" name="TextBox 1"/>
          <p:cNvSpPr txBox="1"/>
          <p:nvPr/>
        </p:nvSpPr>
        <p:spPr>
          <a:xfrm>
            <a:off x="1774190" y="2943225"/>
            <a:ext cx="4795520" cy="2749550"/>
          </a:xfrm>
          <a:prstGeom prst="rect">
            <a:avLst/>
          </a:prstGeom>
          <a:noFill/>
        </p:spPr>
        <p:txBody>
          <a:bodyPr wrap="square" rtlCol="0">
            <a:spAutoFit/>
          </a:bodyPr>
          <a:lstStyle/>
          <a:p>
            <a:pPr lvl="1" algn="just">
              <a:lnSpc>
                <a:spcPct val="120000"/>
              </a:lnSpc>
            </a:pPr>
            <a:r>
              <a:rPr lang="vi-VN" sz="2400" b="1" dirty="0">
                <a:latin typeface="Arial" panose="020B0604020202020204" pitchFamily="34" charset="0"/>
                <a:cs typeface="Arial" panose="020B0604020202020204" pitchFamily="34" charset="0"/>
              </a:rPr>
              <a:t>Chương </a:t>
            </a:r>
            <a:r>
              <a:rPr lang="en-US" sz="2400" b="1" dirty="0" smtClean="0">
                <a:latin typeface="Arial" panose="020B0604020202020204" pitchFamily="34" charset="0"/>
                <a:cs typeface="Arial" panose="020B0604020202020204" pitchFamily="34" charset="0"/>
              </a:rPr>
              <a:t>7</a:t>
            </a:r>
            <a:r>
              <a:rPr lang="vi-VN" sz="2400" dirty="0" smtClean="0">
                <a:latin typeface="Arial" panose="020B0604020202020204" pitchFamily="34" charset="0"/>
                <a:cs typeface="Arial" panose="020B0604020202020204" pitchFamily="34" charset="0"/>
              </a:rPr>
              <a:t>: </a:t>
            </a:r>
            <a:r>
              <a:rPr lang="vi-VN" sz="2400" dirty="0">
                <a:latin typeface="Arial" panose="020B0604020202020204" pitchFamily="34" charset="0"/>
                <a:cs typeface="Arial" panose="020B0604020202020204" pitchFamily="34" charset="0"/>
              </a:rPr>
              <a:t>Chương này giới thiệu ngôn ngữ SQL. Bao gồm cú pháp cơ bả</a:t>
            </a:r>
            <a:r>
              <a:rPr lang="en-US" altLang="vi-VN" sz="2400" dirty="0">
                <a:latin typeface="Arial" panose="020B0604020202020204" pitchFamily="34" charset="0"/>
                <a:cs typeface="Arial" panose="020B0604020202020204" pitchFamily="34" charset="0"/>
              </a:rPr>
              <a:t>n, </a:t>
            </a:r>
            <a:r>
              <a:rPr lang="vi-VN" sz="2400" dirty="0">
                <a:latin typeface="Arial" panose="020B0604020202020204" pitchFamily="34" charset="0"/>
                <a:cs typeface="Arial" panose="020B0604020202020204" pitchFamily="34" charset="0"/>
              </a:rPr>
              <a:t>các lệnh như SELECT, INSERT, </a:t>
            </a:r>
            <a:r>
              <a:rPr lang="vi-VN" sz="2400" dirty="0" smtClean="0">
                <a:latin typeface="Arial" panose="020B0604020202020204" pitchFamily="34" charset="0"/>
                <a:cs typeface="Arial" panose="020B0604020202020204" pitchFamily="34" charset="0"/>
              </a:rPr>
              <a:t>UPDATE,</a:t>
            </a:r>
            <a:r>
              <a:rPr lang="en-US" sz="2400" dirty="0" smtClean="0">
                <a:latin typeface="Arial" panose="020B0604020202020204" pitchFamily="34" charset="0"/>
                <a:cs typeface="Arial" panose="020B0604020202020204" pitchFamily="34" charset="0"/>
              </a:rPr>
              <a:t> </a:t>
            </a:r>
            <a:r>
              <a:rPr lang="vi-VN" sz="2400" dirty="0" smtClean="0">
                <a:latin typeface="Arial" panose="020B0604020202020204" pitchFamily="34" charset="0"/>
                <a:cs typeface="Arial" panose="020B0604020202020204" pitchFamily="34" charset="0"/>
              </a:rPr>
              <a:t>DELETE </a:t>
            </a:r>
            <a:r>
              <a:rPr lang="vi-VN" sz="2400" dirty="0">
                <a:latin typeface="Arial" panose="020B0604020202020204" pitchFamily="34" charset="0"/>
                <a:cs typeface="Arial" panose="020B0604020202020204" pitchFamily="34" charset="0"/>
              </a:rPr>
              <a:t>và các câu </a:t>
            </a:r>
            <a:r>
              <a:rPr lang="vi-VN" sz="2400" dirty="0" smtClean="0">
                <a:latin typeface="Arial" panose="020B0604020202020204" pitchFamily="34" charset="0"/>
                <a:cs typeface="Arial" panose="020B0604020202020204" pitchFamily="34" charset="0"/>
              </a:rPr>
              <a:t>lệnh</a:t>
            </a:r>
            <a:r>
              <a:rPr lang="en-US" sz="2400" dirty="0" smtClean="0">
                <a:latin typeface="Arial" panose="020B0604020202020204" pitchFamily="34" charset="0"/>
                <a:cs typeface="Arial" panose="020B0604020202020204" pitchFamily="34" charset="0"/>
              </a:rPr>
              <a:t> </a:t>
            </a:r>
            <a:r>
              <a:rPr lang="vi-VN" sz="2400" dirty="0" smtClean="0">
                <a:latin typeface="Arial" panose="020B0604020202020204" pitchFamily="34" charset="0"/>
                <a:cs typeface="Arial" panose="020B0604020202020204" pitchFamily="34" charset="0"/>
              </a:rPr>
              <a:t>nâng</a:t>
            </a:r>
            <a:r>
              <a:rPr lang="en-US" sz="2400" dirty="0" smtClean="0">
                <a:latin typeface="Arial" panose="020B0604020202020204" pitchFamily="34" charset="0"/>
                <a:cs typeface="Arial" panose="020B0604020202020204" pitchFamily="34" charset="0"/>
              </a:rPr>
              <a:t> </a:t>
            </a:r>
            <a:r>
              <a:rPr lang="vi-VN" sz="2400" dirty="0" smtClean="0">
                <a:latin typeface="Arial" panose="020B0604020202020204" pitchFamily="34" charset="0"/>
                <a:cs typeface="Arial" panose="020B0604020202020204" pitchFamily="34" charset="0"/>
              </a:rPr>
              <a:t>cao </a:t>
            </a:r>
            <a:r>
              <a:rPr lang="vi-VN" sz="2400" dirty="0">
                <a:latin typeface="Arial" panose="020B0604020202020204" pitchFamily="34" charset="0"/>
                <a:cs typeface="Arial" panose="020B0604020202020204" pitchFamily="34" charset="0"/>
              </a:rPr>
              <a:t>như JOIN và GROUP BY </a:t>
            </a:r>
            <a:endParaRPr lang="en-US" sz="2400" dirty="0">
              <a:latin typeface="Arial" panose="020B0604020202020204" pitchFamily="34" charset="0"/>
              <a:cs typeface="Arial" panose="020B0604020202020204" pitchFamily="34" charset="0"/>
            </a:endParaRPr>
          </a:p>
        </p:txBody>
      </p:sp>
      <p:grpSp>
        <p:nvGrpSpPr>
          <p:cNvPr id="8" name="Group 7"/>
          <p:cNvGrpSpPr/>
          <p:nvPr/>
        </p:nvGrpSpPr>
        <p:grpSpPr>
          <a:xfrm>
            <a:off x="6915149" y="2811019"/>
            <a:ext cx="4737255" cy="3335436"/>
            <a:chOff x="6915148" y="3071813"/>
            <a:chExt cx="4737255" cy="3335436"/>
          </a:xfrm>
        </p:grpSpPr>
        <p:sp>
          <p:nvSpPr>
            <p:cNvPr id="13" name="TextBox 12"/>
            <p:cNvSpPr txBox="1"/>
            <p:nvPr/>
          </p:nvSpPr>
          <p:spPr>
            <a:xfrm>
              <a:off x="8628788" y="6007139"/>
              <a:ext cx="1309974" cy="400110"/>
            </a:xfrm>
            <a:prstGeom prst="rect">
              <a:avLst/>
            </a:prstGeom>
            <a:noFill/>
          </p:spPr>
          <p:txBody>
            <a:bodyPr wrap="none" rtlCol="0">
              <a:spAutoFit/>
            </a:bodyPr>
            <a:lstStyle/>
            <a:p>
              <a:pPr algn="ctr"/>
              <a:r>
                <a:rPr lang="en-US" sz="2000" dirty="0" err="1" smtClean="0">
                  <a:latin typeface="Arial" panose="020B0604020202020204" pitchFamily="34" charset="0"/>
                  <a:cs typeface="Arial" panose="020B0604020202020204" pitchFamily="34" charset="0"/>
                </a:rPr>
                <a:t>Ví</a:t>
              </a:r>
              <a:r>
                <a:rPr lang="en-US" sz="2000" dirty="0" smtClean="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dụ</a:t>
              </a:r>
              <a:r>
                <a:rPr lang="en-US" sz="2000" dirty="0" smtClean="0">
                  <a:latin typeface="Arial" panose="020B0604020202020204" pitchFamily="34" charset="0"/>
                  <a:cs typeface="Arial" panose="020B0604020202020204" pitchFamily="34" charset="0"/>
                </a:rPr>
                <a:t> code</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stretch>
              <a:fillRect/>
            </a:stretch>
          </p:blipFill>
          <p:spPr>
            <a:xfrm>
              <a:off x="6915148" y="3071813"/>
              <a:ext cx="4737255" cy="2874587"/>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74498" y="73405"/>
            <a:ext cx="1008668" cy="1008668"/>
          </a:xfrm>
          <a:prstGeom prst="rect">
            <a:avLst/>
          </a:prstGeom>
        </p:spPr>
      </p:pic>
      <p:sp>
        <p:nvSpPr>
          <p:cNvPr id="5" name="Title 1"/>
          <p:cNvSpPr txBox="1"/>
          <p:nvPr/>
        </p:nvSpPr>
        <p:spPr>
          <a:xfrm>
            <a:off x="1774498" y="15532"/>
            <a:ext cx="10417502" cy="1066541"/>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4000" b="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vi-VN" sz="3200" b="1" dirty="0" smtClean="0">
                <a:solidFill>
                  <a:srgbClr val="FF0000"/>
                </a:solidFill>
                <a:latin typeface="Arial" panose="020B0604020202020204" pitchFamily="34" charset="0"/>
                <a:cs typeface="Arial" panose="020B0604020202020204" pitchFamily="34" charset="0"/>
              </a:rPr>
              <a:t>TÌM HIỂU LATEX </a:t>
            </a:r>
            <a:r>
              <a:rPr lang="en-US" sz="3200" b="1" dirty="0" smtClean="0">
                <a:solidFill>
                  <a:srgbClr val="FF0000"/>
                </a:solidFill>
                <a:latin typeface="Arial" panose="020B0604020202020204" pitchFamily="34" charset="0"/>
                <a:cs typeface="Arial" panose="020B0604020202020204" pitchFamily="34" charset="0"/>
              </a:rPr>
              <a:t>VÀ</a:t>
            </a:r>
            <a:r>
              <a:rPr lang="vi-VN" sz="3200" b="1" dirty="0" smtClean="0">
                <a:solidFill>
                  <a:srgbClr val="FF0000"/>
                </a:solidFill>
                <a:latin typeface="Arial" panose="020B0604020202020204" pitchFamily="34" charset="0"/>
                <a:cs typeface="Arial" panose="020B0604020202020204" pitchFamily="34" charset="0"/>
              </a:rPr>
              <a:t> BIÊN SOẠN TÀI LIỆU</a:t>
            </a:r>
            <a:br>
              <a:rPr lang="en-US" sz="3200" b="1" dirty="0" smtClean="0">
                <a:solidFill>
                  <a:srgbClr val="FF0000"/>
                </a:solidFill>
                <a:latin typeface="Arial" panose="020B0604020202020204" pitchFamily="34" charset="0"/>
                <a:cs typeface="Arial" panose="020B0604020202020204" pitchFamily="34" charset="0"/>
              </a:rPr>
            </a:br>
            <a:r>
              <a:rPr lang="vi-VN" sz="3200" b="1" dirty="0" smtClean="0">
                <a:solidFill>
                  <a:srgbClr val="FF0000"/>
                </a:solidFill>
                <a:latin typeface="Arial" panose="020B0604020202020204" pitchFamily="34" charset="0"/>
                <a:cs typeface="Arial" panose="020B0604020202020204" pitchFamily="34" charset="0"/>
              </a:rPr>
              <a:t>HỖ</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TRỢ HỌC TẬP MÔN CƠ SỞ DỮ</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LIỆU </a:t>
            </a:r>
            <a:endParaRPr lang="en-US" sz="3200" b="1" dirty="0">
              <a:solidFill>
                <a:srgbClr val="FF0000"/>
              </a:solidFill>
              <a:latin typeface="Arial" panose="020B0604020202020204" pitchFamily="34" charset="0"/>
              <a:cs typeface="Arial" panose="020B0604020202020204" pitchFamily="34" charset="0"/>
            </a:endParaRPr>
          </a:p>
        </p:txBody>
      </p:sp>
      <p:sp>
        <p:nvSpPr>
          <p:cNvPr id="7" name="Rectangle: Rounded Corners 3"/>
          <p:cNvSpPr/>
          <p:nvPr/>
        </p:nvSpPr>
        <p:spPr>
          <a:xfrm>
            <a:off x="3843443" y="1082072"/>
            <a:ext cx="6279611" cy="573107"/>
          </a:xfrm>
          <a:prstGeom prst="roundRect">
            <a:avLst/>
          </a:prstGeom>
          <a:solidFill>
            <a:schemeClr val="accent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4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KẾT QUẢ NGHIÊN CỨU</a:t>
            </a:r>
            <a:endParaRPr lang="en-US" altLang="en-US" sz="24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9" name="Text Box 6"/>
          <p:cNvSpPr txBox="1"/>
          <p:nvPr/>
        </p:nvSpPr>
        <p:spPr>
          <a:xfrm>
            <a:off x="1774497" y="1655179"/>
            <a:ext cx="5140652" cy="582734"/>
          </a:xfrm>
          <a:prstGeom prst="rect">
            <a:avLst/>
          </a:prstGeom>
          <a:noFill/>
        </p:spPr>
        <p:txBody>
          <a:bodyPr wrap="square" rtlCol="0" anchor="ctr" anchorCtr="0">
            <a:noAutofit/>
          </a:bodyPr>
          <a:lstStyle/>
          <a:p>
            <a:pPr algn="l">
              <a:lnSpc>
                <a:spcPct val="150000"/>
              </a:lnSpc>
            </a:pPr>
            <a:r>
              <a:rPr lang="en-US" sz="2800" b="1" dirty="0">
                <a:latin typeface="Arial" panose="020B0604020202020204" pitchFamily="34" charset="0"/>
                <a:cs typeface="Arial" panose="020B0604020202020204" pitchFamily="34" charset="0"/>
                <a:sym typeface="+mn-ea"/>
              </a:rPr>
              <a:t>1</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Kết</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quả</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đạt</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được</a:t>
            </a:r>
            <a:endParaRPr lang="en-US" sz="2800" b="1" dirty="0">
              <a:latin typeface="Arial" panose="020B0604020202020204" pitchFamily="34" charset="0"/>
              <a:cs typeface="Arial" panose="020B0604020202020204" pitchFamily="34" charset="0"/>
              <a:sym typeface="+mn-ea"/>
            </a:endParaRPr>
          </a:p>
        </p:txBody>
      </p:sp>
      <p:sp>
        <p:nvSpPr>
          <p:cNvPr id="2" name="TextBox 1"/>
          <p:cNvSpPr txBox="1"/>
          <p:nvPr/>
        </p:nvSpPr>
        <p:spPr>
          <a:xfrm>
            <a:off x="1544320" y="3630930"/>
            <a:ext cx="4552315" cy="1198880"/>
          </a:xfrm>
          <a:prstGeom prst="rect">
            <a:avLst/>
          </a:prstGeom>
          <a:noFill/>
        </p:spPr>
        <p:txBody>
          <a:bodyPr wrap="square" rtlCol="0">
            <a:spAutoFit/>
          </a:bodyPr>
          <a:lstStyle/>
          <a:p>
            <a:pPr lvl="1" algn="just">
              <a:lnSpc>
                <a:spcPct val="150000"/>
              </a:lnSpc>
            </a:pPr>
            <a:r>
              <a:rPr lang="en-US" sz="2400" b="1" dirty="0" err="1" smtClean="0">
                <a:latin typeface="Arial" panose="020B0604020202020204" pitchFamily="34" charset="0"/>
                <a:cs typeface="Arial" panose="020B0604020202020204" pitchFamily="34" charset="0"/>
              </a:rPr>
              <a:t>Hoàng</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thành</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tài</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liệu</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hỗ</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trợ</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học</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tập</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môn</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Cơ</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sở</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dữ</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liệu</a:t>
            </a:r>
            <a:r>
              <a:rPr lang="en-US" sz="2400" b="1" dirty="0" smtClean="0">
                <a:latin typeface="Arial" panose="020B0604020202020204" pitchFamily="34" charset="0"/>
                <a:cs typeface="Arial" panose="020B0604020202020204" pitchFamily="34" charset="0"/>
              </a:rPr>
              <a:t>.</a:t>
            </a:r>
            <a:endParaRPr lang="en-US" sz="2400" b="1" dirty="0">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2"/>
          <a:stretch>
            <a:fillRect/>
          </a:stretch>
        </p:blipFill>
        <p:spPr>
          <a:xfrm>
            <a:off x="7156360" y="2089442"/>
            <a:ext cx="3028432" cy="428314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74498" y="73405"/>
            <a:ext cx="1008668" cy="1008668"/>
          </a:xfrm>
          <a:prstGeom prst="rect">
            <a:avLst/>
          </a:prstGeom>
        </p:spPr>
      </p:pic>
      <p:sp>
        <p:nvSpPr>
          <p:cNvPr id="5" name="Title 1"/>
          <p:cNvSpPr txBox="1"/>
          <p:nvPr/>
        </p:nvSpPr>
        <p:spPr>
          <a:xfrm>
            <a:off x="1774498" y="15532"/>
            <a:ext cx="10417502" cy="1066541"/>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4000" b="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vi-VN" sz="3200" b="1" dirty="0" smtClean="0">
                <a:solidFill>
                  <a:srgbClr val="FF0000"/>
                </a:solidFill>
                <a:latin typeface="Arial" panose="020B0604020202020204" pitchFamily="34" charset="0"/>
                <a:cs typeface="Arial" panose="020B0604020202020204" pitchFamily="34" charset="0"/>
              </a:rPr>
              <a:t>TÌM HIỂU LATEX </a:t>
            </a:r>
            <a:r>
              <a:rPr lang="en-US" sz="3200" b="1" dirty="0" smtClean="0">
                <a:solidFill>
                  <a:srgbClr val="FF0000"/>
                </a:solidFill>
                <a:latin typeface="Arial" panose="020B0604020202020204" pitchFamily="34" charset="0"/>
                <a:cs typeface="Arial" panose="020B0604020202020204" pitchFamily="34" charset="0"/>
              </a:rPr>
              <a:t>VÀ</a:t>
            </a:r>
            <a:r>
              <a:rPr lang="vi-VN" sz="3200" b="1" dirty="0" smtClean="0">
                <a:solidFill>
                  <a:srgbClr val="FF0000"/>
                </a:solidFill>
                <a:latin typeface="Arial" panose="020B0604020202020204" pitchFamily="34" charset="0"/>
                <a:cs typeface="Arial" panose="020B0604020202020204" pitchFamily="34" charset="0"/>
              </a:rPr>
              <a:t> BIÊN SOẠN TÀI LIỆU</a:t>
            </a:r>
            <a:br>
              <a:rPr lang="en-US" sz="3200" b="1" dirty="0" smtClean="0">
                <a:solidFill>
                  <a:srgbClr val="FF0000"/>
                </a:solidFill>
                <a:latin typeface="Arial" panose="020B0604020202020204" pitchFamily="34" charset="0"/>
                <a:cs typeface="Arial" panose="020B0604020202020204" pitchFamily="34" charset="0"/>
              </a:rPr>
            </a:br>
            <a:r>
              <a:rPr lang="vi-VN" sz="3200" b="1" dirty="0" smtClean="0">
                <a:solidFill>
                  <a:srgbClr val="FF0000"/>
                </a:solidFill>
                <a:latin typeface="Arial" panose="020B0604020202020204" pitchFamily="34" charset="0"/>
                <a:cs typeface="Arial" panose="020B0604020202020204" pitchFamily="34" charset="0"/>
              </a:rPr>
              <a:t>HỖ</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TRỢ HỌC TẬP MÔN CƠ SỞ DỮ</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LIỆU </a:t>
            </a:r>
            <a:endParaRPr lang="en-US" sz="3200" b="1" dirty="0">
              <a:solidFill>
                <a:srgbClr val="FF0000"/>
              </a:solidFill>
              <a:latin typeface="Arial" panose="020B0604020202020204" pitchFamily="34" charset="0"/>
              <a:cs typeface="Arial" panose="020B0604020202020204" pitchFamily="34" charset="0"/>
            </a:endParaRPr>
          </a:p>
        </p:txBody>
      </p:sp>
      <p:sp>
        <p:nvSpPr>
          <p:cNvPr id="7" name="Rectangle: Rounded Corners 3"/>
          <p:cNvSpPr/>
          <p:nvPr/>
        </p:nvSpPr>
        <p:spPr>
          <a:xfrm>
            <a:off x="3843443" y="1082072"/>
            <a:ext cx="6279611" cy="573107"/>
          </a:xfrm>
          <a:prstGeom prst="roundRect">
            <a:avLst/>
          </a:prstGeom>
          <a:solidFill>
            <a:schemeClr val="accent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4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KẾT QUẢ NGHIÊN CỨU</a:t>
            </a:r>
            <a:endParaRPr lang="en-US" altLang="en-US" sz="24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9" name="Text Box 6"/>
          <p:cNvSpPr txBox="1"/>
          <p:nvPr/>
        </p:nvSpPr>
        <p:spPr>
          <a:xfrm>
            <a:off x="1774497" y="1655179"/>
            <a:ext cx="5140652" cy="582734"/>
          </a:xfrm>
          <a:prstGeom prst="rect">
            <a:avLst/>
          </a:prstGeom>
          <a:noFill/>
        </p:spPr>
        <p:txBody>
          <a:bodyPr wrap="square" rtlCol="0" anchor="ctr" anchorCtr="0">
            <a:noAutofit/>
          </a:bodyPr>
          <a:lstStyle/>
          <a:p>
            <a:pPr algn="l">
              <a:lnSpc>
                <a:spcPct val="150000"/>
              </a:lnSpc>
            </a:pPr>
            <a:r>
              <a:rPr lang="en-US" sz="2800" b="1" dirty="0" smtClean="0">
                <a:latin typeface="Arial" panose="020B0604020202020204" pitchFamily="34" charset="0"/>
                <a:cs typeface="Arial" panose="020B0604020202020204" pitchFamily="34" charset="0"/>
                <a:sym typeface="+mn-ea"/>
              </a:rPr>
              <a:t>2. </a:t>
            </a:r>
            <a:r>
              <a:rPr lang="en-US" sz="2800" b="1" dirty="0" err="1" smtClean="0">
                <a:latin typeface="Arial" panose="020B0604020202020204" pitchFamily="34" charset="0"/>
                <a:cs typeface="Arial" panose="020B0604020202020204" pitchFamily="34" charset="0"/>
                <a:sym typeface="+mn-ea"/>
              </a:rPr>
              <a:t>Đánh</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giá</a:t>
            </a:r>
            <a:endParaRPr lang="en-US" sz="2800" b="1" dirty="0">
              <a:latin typeface="Arial" panose="020B0604020202020204" pitchFamily="34" charset="0"/>
              <a:cs typeface="Arial" panose="020B0604020202020204" pitchFamily="34" charset="0"/>
              <a:sym typeface="+mn-ea"/>
            </a:endParaRPr>
          </a:p>
        </p:txBody>
      </p:sp>
      <p:sp>
        <p:nvSpPr>
          <p:cNvPr id="8" name="TextBox 7"/>
          <p:cNvSpPr txBox="1"/>
          <p:nvPr/>
        </p:nvSpPr>
        <p:spPr>
          <a:xfrm>
            <a:off x="1308100" y="2664460"/>
            <a:ext cx="9579610" cy="3784600"/>
          </a:xfrm>
          <a:prstGeom prst="rect">
            <a:avLst/>
          </a:prstGeom>
          <a:noFill/>
        </p:spPr>
        <p:txBody>
          <a:bodyPr wrap="square" rtlCol="0">
            <a:spAutoFit/>
          </a:bodyPr>
          <a:lstStyle/>
          <a:p>
            <a:pPr lvl="2" algn="just"/>
            <a:r>
              <a:rPr lang="en-US" sz="2400" b="1" dirty="0" err="1" smtClean="0">
                <a:latin typeface="Arial" panose="020B0604020202020204" pitchFamily="34" charset="0"/>
                <a:cs typeface="Arial" panose="020B0604020202020204" pitchFamily="34" charset="0"/>
              </a:rPr>
              <a:t>Điểm</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mạnh</a:t>
            </a:r>
            <a:endParaRPr lang="en-US" sz="2400" b="1" dirty="0" smtClean="0">
              <a:latin typeface="Arial" panose="020B0604020202020204" pitchFamily="34" charset="0"/>
              <a:cs typeface="Arial" panose="020B0604020202020204" pitchFamily="34" charset="0"/>
            </a:endParaRPr>
          </a:p>
          <a:p>
            <a:pPr marL="800100" lvl="1" indent="-342900" algn="just">
              <a:lnSpc>
                <a:spcPct val="150000"/>
              </a:lnSpc>
              <a:buFont typeface="Wingdings" panose="05000000000000000000" pitchFamily="2" charset="2"/>
              <a:buChar char="q"/>
            </a:pPr>
            <a:r>
              <a:rPr lang="en-US" sz="2400" dirty="0" err="1" smtClean="0">
                <a:latin typeface="Arial" panose="020B0604020202020204" pitchFamily="34" charset="0"/>
                <a:cs typeface="Arial" panose="020B0604020202020204" pitchFamily="34" charset="0"/>
              </a:rPr>
              <a:t>Tài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liệu</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được</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tổ</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chức</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một</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cách</a:t>
            </a:r>
            <a:r>
              <a:rPr lang="en-US" sz="2400" dirty="0" smtClean="0">
                <a:latin typeface="Arial" panose="020B0604020202020204" pitchFamily="34" charset="0"/>
                <a:cs typeface="Arial" panose="020B0604020202020204" pitchFamily="34" charset="0"/>
              </a:rPr>
              <a:t> logic </a:t>
            </a:r>
            <a:r>
              <a:rPr lang="en-US" sz="2400" dirty="0" err="1" smtClean="0">
                <a:latin typeface="Arial" panose="020B0604020202020204" pitchFamily="34" charset="0"/>
                <a:cs typeface="Arial" panose="020B0604020202020204" pitchFamily="34" charset="0"/>
              </a:rPr>
              <a:t>và</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khoa</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học</a:t>
            </a:r>
            <a:endParaRPr lang="en-US" sz="2400" dirty="0" smtClean="0">
              <a:latin typeface="Arial" panose="020B0604020202020204" pitchFamily="34" charset="0"/>
              <a:cs typeface="Arial" panose="020B0604020202020204" pitchFamily="34" charset="0"/>
            </a:endParaRPr>
          </a:p>
          <a:p>
            <a:pPr marL="800100" lvl="1" indent="-342900" algn="just">
              <a:lnSpc>
                <a:spcPct val="150000"/>
              </a:lnSpc>
              <a:buFont typeface="Wingdings" panose="05000000000000000000" pitchFamily="2" charset="2"/>
              <a:buChar char="q"/>
            </a:pPr>
            <a:r>
              <a:rPr lang="en-US" sz="2400" dirty="0" err="1" smtClean="0">
                <a:latin typeface="Arial" panose="020B0604020202020204" pitchFamily="34" charset="0"/>
                <a:cs typeface="Arial" panose="020B0604020202020204" pitchFamily="34" charset="0"/>
              </a:rPr>
              <a:t>Nội</a:t>
            </a:r>
            <a:r>
              <a:rPr lang="en-US" sz="2400" dirty="0" smtClean="0">
                <a:latin typeface="Arial" panose="020B0604020202020204" pitchFamily="34" charset="0"/>
                <a:cs typeface="Arial" panose="020B0604020202020204" pitchFamily="34" charset="0"/>
              </a:rPr>
              <a:t> dung </a:t>
            </a:r>
            <a:r>
              <a:rPr lang="en-US" sz="2400" dirty="0" err="1" smtClean="0">
                <a:latin typeface="Arial" panose="020B0604020202020204" pitchFamily="34" charset="0"/>
                <a:cs typeface="Arial" panose="020B0604020202020204" pitchFamily="34" charset="0"/>
              </a:rPr>
              <a:t>trình</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bày</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rõ</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ràng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dễ</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hiểu</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giúp</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người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đọc</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dễ</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dàng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tiếp</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cận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và</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nắm</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bắt</a:t>
            </a:r>
            <a:endParaRPr lang="en-US" sz="2400" dirty="0" smtClean="0">
              <a:latin typeface="Arial" panose="020B0604020202020204" pitchFamily="34" charset="0"/>
              <a:cs typeface="Arial" panose="020B0604020202020204" pitchFamily="34" charset="0"/>
            </a:endParaRPr>
          </a:p>
          <a:p>
            <a:pPr marL="800100" lvl="1" indent="-342900" algn="just">
              <a:lnSpc>
                <a:spcPct val="150000"/>
              </a:lnSpc>
              <a:buFont typeface="Wingdings" panose="05000000000000000000" pitchFamily="2" charset="2"/>
              <a:buChar char="q"/>
            </a:pPr>
            <a:r>
              <a:rPr lang="en-US" sz="2400" dirty="0" err="1" smtClean="0">
                <a:latin typeface="Arial" panose="020B0604020202020204" pitchFamily="34" charset="0"/>
                <a:cs typeface="Arial" panose="020B0604020202020204" pitchFamily="34" charset="0"/>
              </a:rPr>
              <a:t>Các</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ví</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dụ</a:t>
            </a:r>
            <a:r>
              <a:rPr lang="en-US" sz="2400" dirty="0" smtClean="0">
                <a:latin typeface="Arial" panose="020B0604020202020204" pitchFamily="34" charset="0"/>
                <a:cs typeface="Arial" panose="020B0604020202020204" pitchFamily="34" charset="0"/>
              </a:rPr>
              <a:t> minh </a:t>
            </a:r>
            <a:r>
              <a:rPr lang="en-US" sz="2400" dirty="0" err="1" smtClean="0">
                <a:latin typeface="Arial" panose="020B0604020202020204" pitchFamily="34" charset="0"/>
                <a:cs typeface="Arial" panose="020B0604020202020204" pitchFamily="34" charset="0"/>
              </a:rPr>
              <a:t>họa</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bài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tập</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được</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thiết</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kế</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phù</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hợp</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hỗ</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trợ</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người</a:t>
            </a:r>
            <a:r>
              <a:rPr lang="en-US" sz="2400" dirty="0" smtClean="0">
                <a:latin typeface="Arial" panose="020B0604020202020204" pitchFamily="34" charset="0"/>
                <a:cs typeface="Arial" panose="020B0604020202020204" pitchFamily="34" charset="0"/>
              </a:rPr>
              <a:t> dùng </a:t>
            </a:r>
            <a:r>
              <a:rPr lang="en-US" sz="2400" dirty="0" err="1" smtClean="0">
                <a:latin typeface="Arial" panose="020B0604020202020204" pitchFamily="34" charset="0"/>
                <a:cs typeface="Arial" panose="020B0604020202020204" pitchFamily="34" charset="0"/>
              </a:rPr>
              <a:t>đưa</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lý</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thuyết</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vào</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thực</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tế</a:t>
            </a:r>
            <a:endParaRPr lang="en-US" sz="2400" dirty="0" smtClean="0">
              <a:latin typeface="Arial" panose="020B0604020202020204" pitchFamily="34" charset="0"/>
              <a:cs typeface="Arial" panose="020B0604020202020204" pitchFamily="34" charset="0"/>
            </a:endParaRPr>
          </a:p>
          <a:p>
            <a:pPr marL="800100" lvl="1" indent="-342900" algn="just">
              <a:lnSpc>
                <a:spcPct val="150000"/>
              </a:lnSpc>
              <a:buFont typeface="Wingdings" panose="05000000000000000000" pitchFamily="2" charset="2"/>
              <a:buChar char="q"/>
            </a:pPr>
            <a:r>
              <a:rPr lang="en-US" sz="2400" dirty="0" err="1" smtClean="0">
                <a:latin typeface="Arial" panose="020B0604020202020204" pitchFamily="34" charset="0"/>
                <a:cs typeface="Arial" panose="020B0604020202020204" pitchFamily="34" charset="0"/>
              </a:rPr>
              <a:t>Dễ</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dàng</a:t>
            </a:r>
            <a:r>
              <a:rPr lang="en-US" sz="2400" dirty="0" smtClean="0">
                <a:latin typeface="Arial" panose="020B0604020202020204" pitchFamily="34" charset="0"/>
                <a:cs typeface="Arial" panose="020B0604020202020204" pitchFamily="34" charset="0"/>
              </a:rPr>
              <a:t> chia </a:t>
            </a:r>
            <a:r>
              <a:rPr lang="en-US" sz="2400" dirty="0" err="1" smtClean="0">
                <a:latin typeface="Arial" panose="020B0604020202020204" pitchFamily="34" charset="0"/>
                <a:cs typeface="Arial" panose="020B0604020202020204" pitchFamily="34" charset="0"/>
              </a:rPr>
              <a:t>sẽ</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và</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xuất</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bản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một</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cách</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dễ</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dàng</a:t>
            </a:r>
            <a:endParaRPr lang="en-US" sz="240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74498" y="73405"/>
            <a:ext cx="1008668" cy="1008668"/>
          </a:xfrm>
          <a:prstGeom prst="rect">
            <a:avLst/>
          </a:prstGeom>
        </p:spPr>
      </p:pic>
      <p:sp>
        <p:nvSpPr>
          <p:cNvPr id="5" name="Title 1"/>
          <p:cNvSpPr txBox="1"/>
          <p:nvPr/>
        </p:nvSpPr>
        <p:spPr>
          <a:xfrm>
            <a:off x="1774498" y="15532"/>
            <a:ext cx="10417502" cy="1066541"/>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4000" b="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vi-VN" sz="3200" b="1" dirty="0" smtClean="0">
                <a:solidFill>
                  <a:srgbClr val="FF0000"/>
                </a:solidFill>
                <a:latin typeface="Arial" panose="020B0604020202020204" pitchFamily="34" charset="0"/>
                <a:cs typeface="Arial" panose="020B0604020202020204" pitchFamily="34" charset="0"/>
              </a:rPr>
              <a:t>TÌM HIỂU LATEX </a:t>
            </a:r>
            <a:r>
              <a:rPr lang="en-US" sz="3200" b="1" dirty="0" smtClean="0">
                <a:solidFill>
                  <a:srgbClr val="FF0000"/>
                </a:solidFill>
                <a:latin typeface="Arial" panose="020B0604020202020204" pitchFamily="34" charset="0"/>
                <a:cs typeface="Arial" panose="020B0604020202020204" pitchFamily="34" charset="0"/>
              </a:rPr>
              <a:t>VÀ</a:t>
            </a:r>
            <a:r>
              <a:rPr lang="vi-VN" sz="3200" b="1" dirty="0" smtClean="0">
                <a:solidFill>
                  <a:srgbClr val="FF0000"/>
                </a:solidFill>
                <a:latin typeface="Arial" panose="020B0604020202020204" pitchFamily="34" charset="0"/>
                <a:cs typeface="Arial" panose="020B0604020202020204" pitchFamily="34" charset="0"/>
              </a:rPr>
              <a:t> BIÊN SOẠN TÀI LIỆU</a:t>
            </a:r>
            <a:br>
              <a:rPr lang="en-US" sz="3200" b="1" dirty="0" smtClean="0">
                <a:solidFill>
                  <a:srgbClr val="FF0000"/>
                </a:solidFill>
                <a:latin typeface="Arial" panose="020B0604020202020204" pitchFamily="34" charset="0"/>
                <a:cs typeface="Arial" panose="020B0604020202020204" pitchFamily="34" charset="0"/>
              </a:rPr>
            </a:br>
            <a:r>
              <a:rPr lang="vi-VN" sz="3200" b="1" dirty="0" smtClean="0">
                <a:solidFill>
                  <a:srgbClr val="FF0000"/>
                </a:solidFill>
                <a:latin typeface="Arial" panose="020B0604020202020204" pitchFamily="34" charset="0"/>
                <a:cs typeface="Arial" panose="020B0604020202020204" pitchFamily="34" charset="0"/>
              </a:rPr>
              <a:t>HỖ</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TRỢ HỌC TẬP MÔN CƠ SỞ DỮ</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LIỆU </a:t>
            </a:r>
            <a:endParaRPr lang="en-US" sz="3200" b="1" dirty="0">
              <a:solidFill>
                <a:srgbClr val="FF0000"/>
              </a:solidFill>
              <a:latin typeface="Arial" panose="020B0604020202020204" pitchFamily="34" charset="0"/>
              <a:cs typeface="Arial" panose="020B0604020202020204" pitchFamily="34" charset="0"/>
            </a:endParaRPr>
          </a:p>
        </p:txBody>
      </p:sp>
      <p:sp>
        <p:nvSpPr>
          <p:cNvPr id="7" name="Rectangle: Rounded Corners 3"/>
          <p:cNvSpPr/>
          <p:nvPr/>
        </p:nvSpPr>
        <p:spPr>
          <a:xfrm>
            <a:off x="3843443" y="1082072"/>
            <a:ext cx="6279611" cy="573107"/>
          </a:xfrm>
          <a:prstGeom prst="roundRect">
            <a:avLst/>
          </a:prstGeom>
          <a:solidFill>
            <a:schemeClr val="accent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4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KẾT QUẢ NGHIÊN CỨU</a:t>
            </a:r>
            <a:endParaRPr lang="en-US" altLang="en-US" sz="24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9" name="Text Box 6"/>
          <p:cNvSpPr txBox="1"/>
          <p:nvPr/>
        </p:nvSpPr>
        <p:spPr>
          <a:xfrm>
            <a:off x="1774497" y="1655179"/>
            <a:ext cx="5140652" cy="582734"/>
          </a:xfrm>
          <a:prstGeom prst="rect">
            <a:avLst/>
          </a:prstGeom>
          <a:noFill/>
        </p:spPr>
        <p:txBody>
          <a:bodyPr wrap="square" rtlCol="0" anchor="ctr" anchorCtr="0">
            <a:noAutofit/>
          </a:bodyPr>
          <a:lstStyle/>
          <a:p>
            <a:pPr algn="l">
              <a:lnSpc>
                <a:spcPct val="150000"/>
              </a:lnSpc>
            </a:pPr>
            <a:r>
              <a:rPr lang="en-US" sz="2800" b="1" dirty="0" smtClean="0">
                <a:latin typeface="Arial" panose="020B0604020202020204" pitchFamily="34" charset="0"/>
                <a:cs typeface="Arial" panose="020B0604020202020204" pitchFamily="34" charset="0"/>
                <a:sym typeface="+mn-ea"/>
              </a:rPr>
              <a:t>2. </a:t>
            </a:r>
            <a:r>
              <a:rPr lang="en-US" sz="2800" b="1" dirty="0" err="1" smtClean="0">
                <a:latin typeface="Arial" panose="020B0604020202020204" pitchFamily="34" charset="0"/>
                <a:cs typeface="Arial" panose="020B0604020202020204" pitchFamily="34" charset="0"/>
                <a:sym typeface="+mn-ea"/>
              </a:rPr>
              <a:t>Đánh</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giá</a:t>
            </a:r>
            <a:endParaRPr lang="en-US" sz="2800" b="1" dirty="0">
              <a:latin typeface="Arial" panose="020B0604020202020204" pitchFamily="34" charset="0"/>
              <a:cs typeface="Arial" panose="020B0604020202020204" pitchFamily="34" charset="0"/>
              <a:sym typeface="+mn-ea"/>
            </a:endParaRPr>
          </a:p>
        </p:txBody>
      </p:sp>
      <p:sp>
        <p:nvSpPr>
          <p:cNvPr id="8" name="TextBox 7"/>
          <p:cNvSpPr txBox="1"/>
          <p:nvPr/>
        </p:nvSpPr>
        <p:spPr>
          <a:xfrm>
            <a:off x="1308100" y="2664460"/>
            <a:ext cx="10014585" cy="2676525"/>
          </a:xfrm>
          <a:prstGeom prst="rect">
            <a:avLst/>
          </a:prstGeom>
          <a:noFill/>
        </p:spPr>
        <p:txBody>
          <a:bodyPr wrap="square" rtlCol="0">
            <a:spAutoFit/>
          </a:bodyPr>
          <a:lstStyle/>
          <a:p>
            <a:pPr lvl="2" algn="just"/>
            <a:r>
              <a:rPr lang="en-US" sz="2400" b="1" dirty="0" err="1" smtClean="0">
                <a:latin typeface="Arial" panose="020B0604020202020204" pitchFamily="34" charset="0"/>
                <a:cs typeface="Arial" panose="020B0604020202020204" pitchFamily="34" charset="0"/>
              </a:rPr>
              <a:t>Điểm</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yếu</a:t>
            </a:r>
            <a:endParaRPr lang="en-US" sz="2400" b="1" dirty="0" smtClean="0">
              <a:latin typeface="Arial" panose="020B0604020202020204" pitchFamily="34" charset="0"/>
              <a:cs typeface="Arial" panose="020B0604020202020204" pitchFamily="34" charset="0"/>
            </a:endParaRPr>
          </a:p>
          <a:p>
            <a:pPr marL="800100" lvl="1" indent="-342900" algn="just">
              <a:lnSpc>
                <a:spcPct val="150000"/>
              </a:lnSpc>
              <a:buFont typeface="Wingdings" panose="05000000000000000000" pitchFamily="2" charset="2"/>
              <a:buChar char="q"/>
            </a:pPr>
            <a:r>
              <a:rPr lang="en-US" sz="2400" dirty="0" err="1" smtClean="0">
                <a:latin typeface="Arial" panose="020B0604020202020204" pitchFamily="34" charset="0"/>
                <a:cs typeface="Arial" panose="020B0604020202020204" pitchFamily="34" charset="0"/>
              </a:rPr>
              <a:t>Giao</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diện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trình</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bày</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chưa</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được</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bắt</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mắt</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chưa</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tập</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trung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vào</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mặt</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thẩm</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mỹ</a:t>
            </a:r>
            <a:endParaRPr lang="en-US" sz="2400" dirty="0" smtClean="0">
              <a:latin typeface="Arial" panose="020B0604020202020204" pitchFamily="34" charset="0"/>
              <a:cs typeface="Arial" panose="020B0604020202020204" pitchFamily="34" charset="0"/>
            </a:endParaRPr>
          </a:p>
          <a:p>
            <a:pPr marL="800100" lvl="1" indent="-342900" algn="just">
              <a:lnSpc>
                <a:spcPct val="150000"/>
              </a:lnSpc>
              <a:buFont typeface="Wingdings" panose="05000000000000000000" pitchFamily="2" charset="2"/>
              <a:buChar char="q"/>
            </a:pPr>
            <a:r>
              <a:rPr lang="en-US" sz="2400" dirty="0" err="1" smtClean="0">
                <a:latin typeface="Arial" panose="020B0604020202020204" pitchFamily="34" charset="0"/>
                <a:cs typeface="Arial" panose="020B0604020202020204" pitchFamily="34" charset="0"/>
              </a:rPr>
              <a:t>Cần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phải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định</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dạng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thủ</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công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các</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vị</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trí</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của</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khung</a:t>
            </a:r>
            <a:r>
              <a:rPr lang="en-US" sz="2400" dirty="0" smtClean="0">
                <a:latin typeface="Arial" panose="020B0604020202020204" pitchFamily="34" charset="0"/>
                <a:cs typeface="Arial" panose="020B0604020202020204" pitchFamily="34" charset="0"/>
              </a:rPr>
              <a:t> hay </a:t>
            </a:r>
            <a:r>
              <a:rPr lang="en-US" sz="2400" dirty="0" err="1" smtClean="0">
                <a:latin typeface="Arial" panose="020B0604020202020204" pitchFamily="34" charset="0"/>
                <a:cs typeface="Arial" panose="020B0604020202020204" pitchFamily="34" charset="0"/>
              </a:rPr>
              <a:t>bảng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dẫn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đến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phải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dành</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nhiều</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thời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gian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hơn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vào</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công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đoạn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này</a:t>
            </a:r>
            <a:endParaRPr lang="en-US" sz="2400" dirty="0" smtClean="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74498" y="73405"/>
            <a:ext cx="1008668" cy="1008668"/>
          </a:xfrm>
          <a:prstGeom prst="rect">
            <a:avLst/>
          </a:prstGeom>
        </p:spPr>
      </p:pic>
      <p:sp>
        <p:nvSpPr>
          <p:cNvPr id="5" name="Title 1"/>
          <p:cNvSpPr txBox="1"/>
          <p:nvPr/>
        </p:nvSpPr>
        <p:spPr>
          <a:xfrm>
            <a:off x="1774498" y="15532"/>
            <a:ext cx="10417502" cy="1066541"/>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4000" b="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vi-VN" sz="3200" b="1" dirty="0" smtClean="0">
                <a:solidFill>
                  <a:srgbClr val="FF0000"/>
                </a:solidFill>
                <a:latin typeface="Arial" panose="020B0604020202020204" pitchFamily="34" charset="0"/>
                <a:cs typeface="Arial" panose="020B0604020202020204" pitchFamily="34" charset="0"/>
              </a:rPr>
              <a:t>TÌM HIỂU LATEX </a:t>
            </a:r>
            <a:r>
              <a:rPr lang="en-US" sz="3200" b="1" dirty="0" smtClean="0">
                <a:solidFill>
                  <a:srgbClr val="FF0000"/>
                </a:solidFill>
                <a:latin typeface="Arial" panose="020B0604020202020204" pitchFamily="34" charset="0"/>
                <a:cs typeface="Arial" panose="020B0604020202020204" pitchFamily="34" charset="0"/>
              </a:rPr>
              <a:t>VÀ</a:t>
            </a:r>
            <a:r>
              <a:rPr lang="vi-VN" sz="3200" b="1" dirty="0" smtClean="0">
                <a:solidFill>
                  <a:srgbClr val="FF0000"/>
                </a:solidFill>
                <a:latin typeface="Arial" panose="020B0604020202020204" pitchFamily="34" charset="0"/>
                <a:cs typeface="Arial" panose="020B0604020202020204" pitchFamily="34" charset="0"/>
              </a:rPr>
              <a:t> BIÊN SOẠN TÀI LIỆU</a:t>
            </a:r>
            <a:br>
              <a:rPr lang="en-US" sz="3200" b="1" dirty="0" smtClean="0">
                <a:solidFill>
                  <a:srgbClr val="FF0000"/>
                </a:solidFill>
                <a:latin typeface="Arial" panose="020B0604020202020204" pitchFamily="34" charset="0"/>
                <a:cs typeface="Arial" panose="020B0604020202020204" pitchFamily="34" charset="0"/>
              </a:rPr>
            </a:br>
            <a:r>
              <a:rPr lang="vi-VN" sz="3200" b="1" dirty="0" smtClean="0">
                <a:solidFill>
                  <a:srgbClr val="FF0000"/>
                </a:solidFill>
                <a:latin typeface="Arial" panose="020B0604020202020204" pitchFamily="34" charset="0"/>
                <a:cs typeface="Arial" panose="020B0604020202020204" pitchFamily="34" charset="0"/>
              </a:rPr>
              <a:t>HỖ</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TRỢ HỌC TẬP MÔN CƠ SỞ DỮ</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LIỆU </a:t>
            </a:r>
            <a:endParaRPr lang="en-US" sz="3200" b="1" dirty="0">
              <a:solidFill>
                <a:srgbClr val="FF0000"/>
              </a:solidFill>
              <a:latin typeface="Arial" panose="020B0604020202020204" pitchFamily="34" charset="0"/>
              <a:cs typeface="Arial" panose="020B0604020202020204" pitchFamily="34" charset="0"/>
            </a:endParaRPr>
          </a:p>
        </p:txBody>
      </p:sp>
      <p:sp>
        <p:nvSpPr>
          <p:cNvPr id="7" name="Rectangle: Rounded Corners 3"/>
          <p:cNvSpPr/>
          <p:nvPr/>
        </p:nvSpPr>
        <p:spPr>
          <a:xfrm>
            <a:off x="3843443" y="1082072"/>
            <a:ext cx="6279611" cy="573107"/>
          </a:xfrm>
          <a:prstGeom prst="roundRect">
            <a:avLst/>
          </a:prstGeom>
          <a:solidFill>
            <a:schemeClr val="accent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4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HƯỚNG PHÁT TRIỂN</a:t>
            </a:r>
            <a:endParaRPr lang="en-US" altLang="en-US" sz="24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8" name="TextBox 7"/>
          <p:cNvSpPr txBox="1"/>
          <p:nvPr/>
        </p:nvSpPr>
        <p:spPr>
          <a:xfrm>
            <a:off x="1774498" y="2664428"/>
            <a:ext cx="9439602" cy="3230245"/>
          </a:xfrm>
          <a:prstGeom prst="rect">
            <a:avLst/>
          </a:prstGeom>
          <a:noFill/>
        </p:spPr>
        <p:txBody>
          <a:bodyPr wrap="square" rtlCol="0">
            <a:spAutoFit/>
          </a:bodyPr>
          <a:lstStyle/>
          <a:p>
            <a:pPr marL="457200" indent="-457200" algn="l">
              <a:lnSpc>
                <a:spcPct val="150000"/>
              </a:lnSpc>
              <a:buFont typeface="Wingdings" panose="05000000000000000000" pitchFamily="2" charset="2"/>
              <a:buChar char="q"/>
            </a:pPr>
            <a:r>
              <a:rPr lang="en-US" sz="2800" dirty="0">
                <a:latin typeface="Arial" panose="020B0604020202020204" pitchFamily="34" charset="0"/>
                <a:cs typeface="Arial" panose="020B0604020202020204" pitchFamily="34" charset="0"/>
              </a:rPr>
              <a:t>T</a:t>
            </a:r>
            <a:r>
              <a:rPr lang="vi-VN" sz="2800" dirty="0" smtClean="0">
                <a:latin typeface="Arial" panose="020B0604020202020204" pitchFamily="34" charset="0"/>
                <a:cs typeface="Arial" panose="020B0604020202020204" pitchFamily="34" charset="0"/>
              </a:rPr>
              <a:t>iếp </a:t>
            </a:r>
            <a:r>
              <a:rPr lang="vi-VN" sz="2800" dirty="0">
                <a:latin typeface="Arial" panose="020B0604020202020204" pitchFamily="34" charset="0"/>
                <a:cs typeface="Arial" panose="020B0604020202020204" pitchFamily="34" charset="0"/>
              </a:rPr>
              <a:t>tục tìm hiểu và khai thác thêm các tính </a:t>
            </a:r>
            <a:r>
              <a:rPr lang="vi-VN" sz="2800" dirty="0" smtClean="0">
                <a:latin typeface="Arial" panose="020B0604020202020204" pitchFamily="34" charset="0"/>
                <a:cs typeface="Arial" panose="020B0604020202020204" pitchFamily="34" charset="0"/>
              </a:rPr>
              <a:t>năng</a:t>
            </a:r>
            <a:r>
              <a:rPr lang="en-US" sz="2800" dirty="0" smtClean="0">
                <a:latin typeface="Arial" panose="020B0604020202020204" pitchFamily="34" charset="0"/>
                <a:cs typeface="Arial" panose="020B0604020202020204" pitchFamily="34" charset="0"/>
              </a:rPr>
              <a:t> </a:t>
            </a:r>
            <a:r>
              <a:rPr lang="vi-VN" sz="2800" dirty="0" smtClean="0">
                <a:latin typeface="Arial" panose="020B0604020202020204" pitchFamily="34" charset="0"/>
                <a:cs typeface="Arial" panose="020B0604020202020204" pitchFamily="34" charset="0"/>
              </a:rPr>
              <a:t>nâng </a:t>
            </a:r>
            <a:r>
              <a:rPr lang="vi-VN" sz="2800" dirty="0">
                <a:latin typeface="Arial" panose="020B0604020202020204" pitchFamily="34" charset="0"/>
                <a:cs typeface="Arial" panose="020B0604020202020204" pitchFamily="34" charset="0"/>
              </a:rPr>
              <a:t>cao </a:t>
            </a:r>
            <a:r>
              <a:rPr lang="vi-VN" sz="2800" dirty="0" smtClean="0">
                <a:latin typeface="Arial" panose="020B0604020202020204" pitchFamily="34" charset="0"/>
                <a:cs typeface="Arial" panose="020B0604020202020204" pitchFamily="34" charset="0"/>
              </a:rPr>
              <a:t>của</a:t>
            </a:r>
            <a:r>
              <a:rPr lang="en-US" sz="2800" dirty="0" smtClean="0">
                <a:latin typeface="Arial" panose="020B0604020202020204" pitchFamily="34" charset="0"/>
                <a:cs typeface="Arial" panose="020B0604020202020204" pitchFamily="34" charset="0"/>
              </a:rPr>
              <a:t> </a:t>
            </a:r>
            <a:r>
              <a:rPr lang="vi-VN" sz="2800" dirty="0" smtClean="0">
                <a:latin typeface="Arial" panose="020B0604020202020204" pitchFamily="34" charset="0"/>
                <a:cs typeface="Arial" panose="020B0604020202020204" pitchFamily="34" charset="0"/>
              </a:rPr>
              <a:t>LaTeX </a:t>
            </a:r>
            <a:r>
              <a:rPr lang="vi-VN" sz="2800" dirty="0">
                <a:latin typeface="Arial" panose="020B0604020202020204" pitchFamily="34" charset="0"/>
                <a:cs typeface="Arial" panose="020B0604020202020204" pitchFamily="34" charset="0"/>
              </a:rPr>
              <a:t>để tối ưu hóa tài </a:t>
            </a:r>
            <a:r>
              <a:rPr lang="vi-VN" sz="2800" dirty="0" smtClean="0">
                <a:latin typeface="Arial" panose="020B0604020202020204" pitchFamily="34" charset="0"/>
                <a:cs typeface="Arial" panose="020B0604020202020204" pitchFamily="34" charset="0"/>
              </a:rPr>
              <a:t>liệu</a:t>
            </a:r>
            <a:r>
              <a:rPr lang="en-US" sz="2800" dirty="0" smtClean="0">
                <a:latin typeface="Arial" panose="020B0604020202020204" pitchFamily="34" charset="0"/>
                <a:cs typeface="Arial" panose="020B0604020202020204" pitchFamily="34" charset="0"/>
              </a:rPr>
              <a:t>.</a:t>
            </a:r>
            <a:r>
              <a:rPr lang="vi-VN" sz="2800" dirty="0" smtClean="0">
                <a:latin typeface="Arial" panose="020B0604020202020204" pitchFamily="34" charset="0"/>
                <a:cs typeface="Arial" panose="020B0604020202020204" pitchFamily="34" charset="0"/>
              </a:rPr>
              <a:t> </a:t>
            </a:r>
            <a:endParaRPr lang="en-US" sz="2800" dirty="0" smtClean="0">
              <a:latin typeface="Arial" panose="020B0604020202020204" pitchFamily="34" charset="0"/>
              <a:cs typeface="Arial" panose="020B0604020202020204" pitchFamily="34" charset="0"/>
            </a:endParaRPr>
          </a:p>
          <a:p>
            <a:pPr marL="457200" indent="-457200" algn="l">
              <a:lnSpc>
                <a:spcPct val="150000"/>
              </a:lnSpc>
              <a:buFont typeface="Wingdings" panose="05000000000000000000" pitchFamily="2" charset="2"/>
              <a:buChar char="q"/>
            </a:pPr>
            <a:r>
              <a:rPr lang="en-US" sz="2800" dirty="0" smtClean="0">
                <a:latin typeface="Arial" panose="020B0604020202020204" pitchFamily="34" charset="0"/>
                <a:cs typeface="Arial" panose="020B0604020202020204" pitchFamily="34" charset="0"/>
              </a:rPr>
              <a:t>C</a:t>
            </a:r>
            <a:r>
              <a:rPr lang="vi-VN" sz="2800" dirty="0" smtClean="0">
                <a:latin typeface="Arial" panose="020B0604020202020204" pitchFamily="34" charset="0"/>
                <a:cs typeface="Arial" panose="020B0604020202020204" pitchFamily="34" charset="0"/>
              </a:rPr>
              <a:t>ải </a:t>
            </a:r>
            <a:r>
              <a:rPr lang="vi-VN" sz="2800" dirty="0">
                <a:latin typeface="Arial" panose="020B0604020202020204" pitchFamily="34" charset="0"/>
                <a:cs typeface="Arial" panose="020B0604020202020204" pitchFamily="34" charset="0"/>
              </a:rPr>
              <a:t>tiến </a:t>
            </a:r>
            <a:r>
              <a:rPr lang="vi-VN" sz="2800" dirty="0" smtClean="0">
                <a:latin typeface="Arial" panose="020B0604020202020204" pitchFamily="34" charset="0"/>
                <a:cs typeface="Arial" panose="020B0604020202020204" pitchFamily="34" charset="0"/>
              </a:rPr>
              <a:t>tài</a:t>
            </a:r>
            <a:r>
              <a:rPr lang="en-US" sz="2800" dirty="0" smtClean="0">
                <a:latin typeface="Arial" panose="020B0604020202020204" pitchFamily="34" charset="0"/>
                <a:cs typeface="Arial" panose="020B0604020202020204" pitchFamily="34" charset="0"/>
              </a:rPr>
              <a:t> </a:t>
            </a:r>
            <a:r>
              <a:rPr lang="vi-VN" sz="2800" dirty="0" smtClean="0">
                <a:latin typeface="Arial" panose="020B0604020202020204" pitchFamily="34" charset="0"/>
                <a:cs typeface="Arial" panose="020B0604020202020204" pitchFamily="34" charset="0"/>
              </a:rPr>
              <a:t>liệu </a:t>
            </a:r>
            <a:r>
              <a:rPr lang="vi-VN" sz="2800" dirty="0">
                <a:latin typeface="Arial" panose="020B0604020202020204" pitchFamily="34" charset="0"/>
                <a:cs typeface="Arial" panose="020B0604020202020204" pitchFamily="34" charset="0"/>
              </a:rPr>
              <a:t>theo hướng dễ sử dụng hơn cho ngườ</a:t>
            </a:r>
            <a:r>
              <a:rPr lang="en-US" altLang="vi-VN" sz="2800" dirty="0">
                <a:latin typeface="Arial" panose="020B0604020202020204" pitchFamily="34" charset="0"/>
                <a:cs typeface="Arial" panose="020B0604020202020204" pitchFamily="34" charset="0"/>
              </a:rPr>
              <a:t>i học</a:t>
            </a:r>
            <a:r>
              <a:rPr lang="vi-VN" sz="2800" dirty="0" smtClean="0">
                <a:latin typeface="Arial" panose="020B0604020202020204" pitchFamily="34" charset="0"/>
                <a:cs typeface="Arial" panose="020B0604020202020204" pitchFamily="34" charset="0"/>
              </a:rPr>
              <a:t> </a:t>
            </a:r>
            <a:br>
              <a:rPr lang="vi-VN"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61950" y="219075"/>
            <a:ext cx="11377766" cy="6369281"/>
          </a:xfrm>
          <a:prstGeom prst="rect">
            <a:avLst/>
          </a:prstGeom>
        </p:spPr>
      </p:pic>
      <p:sp>
        <p:nvSpPr>
          <p:cNvPr id="28" name="Freeform 27"/>
          <p:cNvSpPr/>
          <p:nvPr/>
        </p:nvSpPr>
        <p:spPr>
          <a:xfrm>
            <a:off x="-88803" y="-35592"/>
            <a:ext cx="12280803" cy="6893592"/>
          </a:xfrm>
          <a:custGeom>
            <a:avLst/>
            <a:gdLst/>
            <a:ahLst/>
            <a:cxnLst/>
            <a:rect l="l" t="t" r="r" b="b"/>
            <a:pathLst>
              <a:path w="12192000" h="6858000">
                <a:moveTo>
                  <a:pt x="10383520" y="4889707"/>
                </a:moveTo>
                <a:lnTo>
                  <a:pt x="10383520" y="4930393"/>
                </a:lnTo>
                <a:lnTo>
                  <a:pt x="10430862" y="4930393"/>
                </a:lnTo>
                <a:lnTo>
                  <a:pt x="10430862" y="4889707"/>
                </a:lnTo>
                <a:close/>
                <a:moveTo>
                  <a:pt x="5996795" y="4772421"/>
                </a:moveTo>
                <a:cubicBezTo>
                  <a:pt x="5999489" y="4806321"/>
                  <a:pt x="6002173" y="4834785"/>
                  <a:pt x="6004848" y="4857812"/>
                </a:cubicBezTo>
                <a:lnTo>
                  <a:pt x="5986649" y="4857812"/>
                </a:lnTo>
                <a:cubicBezTo>
                  <a:pt x="5988028" y="4839814"/>
                  <a:pt x="5991410" y="4811351"/>
                  <a:pt x="5996795" y="4772421"/>
                </a:cubicBezTo>
                <a:close/>
                <a:moveTo>
                  <a:pt x="4606145" y="4772421"/>
                </a:moveTo>
                <a:cubicBezTo>
                  <a:pt x="4608839" y="4806321"/>
                  <a:pt x="4611523" y="4834785"/>
                  <a:pt x="4614198" y="4857812"/>
                </a:cubicBezTo>
                <a:lnTo>
                  <a:pt x="4595999" y="4857812"/>
                </a:lnTo>
                <a:cubicBezTo>
                  <a:pt x="4597378" y="4839814"/>
                  <a:pt x="4600760" y="4811351"/>
                  <a:pt x="4606145" y="4772421"/>
                </a:cubicBezTo>
                <a:close/>
                <a:moveTo>
                  <a:pt x="1746197" y="4761873"/>
                </a:moveTo>
                <a:cubicBezTo>
                  <a:pt x="1751973" y="4761873"/>
                  <a:pt x="1755908" y="4762480"/>
                  <a:pt x="1758001" y="4763694"/>
                </a:cubicBezTo>
                <a:cubicBezTo>
                  <a:pt x="1760094" y="4764908"/>
                  <a:pt x="1761433" y="4766813"/>
                  <a:pt x="1762019" y="4769408"/>
                </a:cubicBezTo>
                <a:cubicBezTo>
                  <a:pt x="1762605" y="4772003"/>
                  <a:pt x="1762898" y="4777905"/>
                  <a:pt x="1762898" y="4787114"/>
                </a:cubicBezTo>
                <a:lnTo>
                  <a:pt x="1762898" y="4866099"/>
                </a:lnTo>
                <a:cubicBezTo>
                  <a:pt x="1762898" y="4879661"/>
                  <a:pt x="1762019" y="4887970"/>
                  <a:pt x="1760261" y="4891026"/>
                </a:cubicBezTo>
                <a:cubicBezTo>
                  <a:pt x="1758503" y="4894082"/>
                  <a:pt x="1753815" y="4895609"/>
                  <a:pt x="1746197" y="4895609"/>
                </a:cubicBezTo>
                <a:close/>
                <a:moveTo>
                  <a:pt x="9449428" y="4757227"/>
                </a:moveTo>
                <a:cubicBezTo>
                  <a:pt x="9452693" y="4757227"/>
                  <a:pt x="9454849" y="4758546"/>
                  <a:pt x="9455895" y="4761183"/>
                </a:cubicBezTo>
                <a:cubicBezTo>
                  <a:pt x="9456942" y="4763820"/>
                  <a:pt x="9457465" y="4769868"/>
                  <a:pt x="9457465" y="4779328"/>
                </a:cubicBezTo>
                <a:lnTo>
                  <a:pt x="9457465" y="4872755"/>
                </a:lnTo>
                <a:cubicBezTo>
                  <a:pt x="9457465" y="4884726"/>
                  <a:pt x="9456963" y="4892303"/>
                  <a:pt x="9455958" y="4895484"/>
                </a:cubicBezTo>
                <a:cubicBezTo>
                  <a:pt x="9454954" y="4898665"/>
                  <a:pt x="9452652" y="4900256"/>
                  <a:pt x="9449052" y="4900256"/>
                </a:cubicBezTo>
                <a:cubicBezTo>
                  <a:pt x="9445536" y="4900256"/>
                  <a:pt x="9443296" y="4898874"/>
                  <a:pt x="9442334" y="4896112"/>
                </a:cubicBezTo>
                <a:cubicBezTo>
                  <a:pt x="9441371" y="4893349"/>
                  <a:pt x="9440889" y="4886066"/>
                  <a:pt x="9440889" y="4874262"/>
                </a:cubicBezTo>
                <a:lnTo>
                  <a:pt x="9440889" y="4779328"/>
                </a:lnTo>
                <a:cubicBezTo>
                  <a:pt x="9440889" y="4768864"/>
                  <a:pt x="9441622" y="4762564"/>
                  <a:pt x="9443087" y="4760429"/>
                </a:cubicBezTo>
                <a:cubicBezTo>
                  <a:pt x="9444552" y="4758294"/>
                  <a:pt x="9446666" y="4757227"/>
                  <a:pt x="9449428" y="4757227"/>
                </a:cubicBezTo>
                <a:close/>
                <a:moveTo>
                  <a:pt x="7411079" y="4757227"/>
                </a:moveTo>
                <a:cubicBezTo>
                  <a:pt x="7414344" y="4757227"/>
                  <a:pt x="7416499" y="4758546"/>
                  <a:pt x="7417546" y="4761183"/>
                </a:cubicBezTo>
                <a:cubicBezTo>
                  <a:pt x="7418592" y="4763820"/>
                  <a:pt x="7419115" y="4769868"/>
                  <a:pt x="7419115" y="4779328"/>
                </a:cubicBezTo>
                <a:lnTo>
                  <a:pt x="7419115" y="4872755"/>
                </a:lnTo>
                <a:cubicBezTo>
                  <a:pt x="7419115" y="4884726"/>
                  <a:pt x="7418613" y="4892303"/>
                  <a:pt x="7417609" y="4895484"/>
                </a:cubicBezTo>
                <a:cubicBezTo>
                  <a:pt x="7416604" y="4898665"/>
                  <a:pt x="7414302" y="4900256"/>
                  <a:pt x="7410702" y="4900256"/>
                </a:cubicBezTo>
                <a:cubicBezTo>
                  <a:pt x="7407186" y="4900256"/>
                  <a:pt x="7404947" y="4898874"/>
                  <a:pt x="7403984" y="4896112"/>
                </a:cubicBezTo>
                <a:cubicBezTo>
                  <a:pt x="7403021" y="4893349"/>
                  <a:pt x="7402540" y="4886066"/>
                  <a:pt x="7402540" y="4874262"/>
                </a:cubicBezTo>
                <a:lnTo>
                  <a:pt x="7402540" y="4779328"/>
                </a:lnTo>
                <a:cubicBezTo>
                  <a:pt x="7402540" y="4768864"/>
                  <a:pt x="7403272" y="4762564"/>
                  <a:pt x="7404737" y="4760429"/>
                </a:cubicBezTo>
                <a:cubicBezTo>
                  <a:pt x="7406202" y="4758294"/>
                  <a:pt x="7408316" y="4757227"/>
                  <a:pt x="7411079" y="4757227"/>
                </a:cubicBezTo>
                <a:close/>
                <a:moveTo>
                  <a:pt x="3172454" y="4757227"/>
                </a:moveTo>
                <a:cubicBezTo>
                  <a:pt x="3175718" y="4757227"/>
                  <a:pt x="3177875" y="4758546"/>
                  <a:pt x="3178921" y="4761183"/>
                </a:cubicBezTo>
                <a:cubicBezTo>
                  <a:pt x="3179967" y="4763820"/>
                  <a:pt x="3180491" y="4769868"/>
                  <a:pt x="3180491" y="4779328"/>
                </a:cubicBezTo>
                <a:lnTo>
                  <a:pt x="3180491" y="4872755"/>
                </a:lnTo>
                <a:cubicBezTo>
                  <a:pt x="3180491" y="4884726"/>
                  <a:pt x="3179988" y="4892303"/>
                  <a:pt x="3178984" y="4895484"/>
                </a:cubicBezTo>
                <a:cubicBezTo>
                  <a:pt x="3177979" y="4898665"/>
                  <a:pt x="3175677" y="4900256"/>
                  <a:pt x="3172077" y="4900256"/>
                </a:cubicBezTo>
                <a:cubicBezTo>
                  <a:pt x="3168561" y="4900256"/>
                  <a:pt x="3166322" y="4898874"/>
                  <a:pt x="3165359" y="4896112"/>
                </a:cubicBezTo>
                <a:cubicBezTo>
                  <a:pt x="3164396" y="4893349"/>
                  <a:pt x="3163915" y="4886066"/>
                  <a:pt x="3163915" y="4874262"/>
                </a:cubicBezTo>
                <a:lnTo>
                  <a:pt x="3163915" y="4779328"/>
                </a:lnTo>
                <a:cubicBezTo>
                  <a:pt x="3163915" y="4768864"/>
                  <a:pt x="3164648" y="4762564"/>
                  <a:pt x="3166113" y="4760429"/>
                </a:cubicBezTo>
                <a:cubicBezTo>
                  <a:pt x="3167577" y="4758294"/>
                  <a:pt x="3169691" y="4757227"/>
                  <a:pt x="3172454" y="4757227"/>
                </a:cubicBezTo>
                <a:close/>
                <a:moveTo>
                  <a:pt x="2115179" y="4757227"/>
                </a:moveTo>
                <a:cubicBezTo>
                  <a:pt x="2118444" y="4757227"/>
                  <a:pt x="2120600" y="4758546"/>
                  <a:pt x="2121646" y="4761183"/>
                </a:cubicBezTo>
                <a:cubicBezTo>
                  <a:pt x="2122692" y="4763820"/>
                  <a:pt x="2123215" y="4769868"/>
                  <a:pt x="2123215" y="4779328"/>
                </a:cubicBezTo>
                <a:lnTo>
                  <a:pt x="2123215" y="4872755"/>
                </a:lnTo>
                <a:cubicBezTo>
                  <a:pt x="2123215" y="4884726"/>
                  <a:pt x="2122713" y="4892303"/>
                  <a:pt x="2121709" y="4895484"/>
                </a:cubicBezTo>
                <a:cubicBezTo>
                  <a:pt x="2120704" y="4898665"/>
                  <a:pt x="2118402" y="4900256"/>
                  <a:pt x="2114802" y="4900256"/>
                </a:cubicBezTo>
                <a:cubicBezTo>
                  <a:pt x="2111286" y="4900256"/>
                  <a:pt x="2109047" y="4898874"/>
                  <a:pt x="2108084" y="4896112"/>
                </a:cubicBezTo>
                <a:cubicBezTo>
                  <a:pt x="2107121" y="4893349"/>
                  <a:pt x="2106640" y="4886066"/>
                  <a:pt x="2106640" y="4874262"/>
                </a:cubicBezTo>
                <a:lnTo>
                  <a:pt x="2106640" y="4779328"/>
                </a:lnTo>
                <a:cubicBezTo>
                  <a:pt x="2106640" y="4768864"/>
                  <a:pt x="2107372" y="4762564"/>
                  <a:pt x="2108838" y="4760429"/>
                </a:cubicBezTo>
                <a:cubicBezTo>
                  <a:pt x="2110303" y="4758294"/>
                  <a:pt x="2112417" y="4757227"/>
                  <a:pt x="2115179" y="4757227"/>
                </a:cubicBezTo>
                <a:close/>
                <a:moveTo>
                  <a:pt x="9751480" y="4727089"/>
                </a:moveTo>
                <a:lnTo>
                  <a:pt x="9751480" y="4930393"/>
                </a:lnTo>
                <a:lnTo>
                  <a:pt x="9795682" y="4930393"/>
                </a:lnTo>
                <a:lnTo>
                  <a:pt x="9795682" y="4837971"/>
                </a:lnTo>
                <a:lnTo>
                  <a:pt x="9823182" y="4930393"/>
                </a:lnTo>
                <a:lnTo>
                  <a:pt x="9869519" y="4930393"/>
                </a:lnTo>
                <a:lnTo>
                  <a:pt x="9869519" y="4727089"/>
                </a:lnTo>
                <a:lnTo>
                  <a:pt x="9825317" y="4727089"/>
                </a:lnTo>
                <a:lnTo>
                  <a:pt x="9825317" y="4818633"/>
                </a:lnTo>
                <a:lnTo>
                  <a:pt x="9795682" y="4727089"/>
                </a:lnTo>
                <a:close/>
                <a:moveTo>
                  <a:pt x="9094255" y="4727089"/>
                </a:moveTo>
                <a:lnTo>
                  <a:pt x="9094255" y="4930393"/>
                </a:lnTo>
                <a:lnTo>
                  <a:pt x="9147122" y="4930393"/>
                </a:lnTo>
                <a:lnTo>
                  <a:pt x="9147122" y="4727089"/>
                </a:lnTo>
                <a:close/>
                <a:moveTo>
                  <a:pt x="8751838" y="4727089"/>
                </a:moveTo>
                <a:lnTo>
                  <a:pt x="8751838" y="4767775"/>
                </a:lnTo>
                <a:lnTo>
                  <a:pt x="8783106" y="4767775"/>
                </a:lnTo>
                <a:lnTo>
                  <a:pt x="8783106" y="4930393"/>
                </a:lnTo>
                <a:lnTo>
                  <a:pt x="8835973" y="4930393"/>
                </a:lnTo>
                <a:lnTo>
                  <a:pt x="8835973" y="4767775"/>
                </a:lnTo>
                <a:lnTo>
                  <a:pt x="8867366" y="4767775"/>
                </a:lnTo>
                <a:lnTo>
                  <a:pt x="8867366" y="4727089"/>
                </a:lnTo>
                <a:close/>
                <a:moveTo>
                  <a:pt x="8075080" y="4727089"/>
                </a:moveTo>
                <a:lnTo>
                  <a:pt x="8075080" y="4930393"/>
                </a:lnTo>
                <a:lnTo>
                  <a:pt x="8166749" y="4930393"/>
                </a:lnTo>
                <a:lnTo>
                  <a:pt x="8166749" y="4889707"/>
                </a:lnTo>
                <a:lnTo>
                  <a:pt x="8127947" y="4889707"/>
                </a:lnTo>
                <a:lnTo>
                  <a:pt x="8127947" y="4845003"/>
                </a:lnTo>
                <a:lnTo>
                  <a:pt x="8160972" y="4845003"/>
                </a:lnTo>
                <a:lnTo>
                  <a:pt x="8160972" y="4806326"/>
                </a:lnTo>
                <a:lnTo>
                  <a:pt x="8127947" y="4806326"/>
                </a:lnTo>
                <a:lnTo>
                  <a:pt x="8127947" y="4767775"/>
                </a:lnTo>
                <a:lnTo>
                  <a:pt x="8163233" y="4767775"/>
                </a:lnTo>
                <a:lnTo>
                  <a:pt x="8163233" y="4727089"/>
                </a:lnTo>
                <a:close/>
                <a:moveTo>
                  <a:pt x="7712377" y="4727089"/>
                </a:moveTo>
                <a:lnTo>
                  <a:pt x="7712377" y="4847389"/>
                </a:lnTo>
                <a:cubicBezTo>
                  <a:pt x="7712377" y="4870327"/>
                  <a:pt x="7712795" y="4885375"/>
                  <a:pt x="7713632" y="4892533"/>
                </a:cubicBezTo>
                <a:cubicBezTo>
                  <a:pt x="7714469" y="4899690"/>
                  <a:pt x="7717190" y="4906492"/>
                  <a:pt x="7721795" y="4912938"/>
                </a:cubicBezTo>
                <a:cubicBezTo>
                  <a:pt x="7726399" y="4919385"/>
                  <a:pt x="7733347" y="4924617"/>
                  <a:pt x="7742640" y="4928635"/>
                </a:cubicBezTo>
                <a:cubicBezTo>
                  <a:pt x="7751932" y="4932654"/>
                  <a:pt x="7762648" y="4934663"/>
                  <a:pt x="7774787" y="4934663"/>
                </a:cubicBezTo>
                <a:cubicBezTo>
                  <a:pt x="7785754" y="4934663"/>
                  <a:pt x="7795276" y="4932967"/>
                  <a:pt x="7803355" y="4929577"/>
                </a:cubicBezTo>
                <a:cubicBezTo>
                  <a:pt x="7811433" y="4926187"/>
                  <a:pt x="7817942" y="4921205"/>
                  <a:pt x="7822881" y="4914634"/>
                </a:cubicBezTo>
                <a:cubicBezTo>
                  <a:pt x="7827821" y="4908062"/>
                  <a:pt x="7830793" y="4901658"/>
                  <a:pt x="7831797" y="4895421"/>
                </a:cubicBezTo>
                <a:cubicBezTo>
                  <a:pt x="7832802" y="4889184"/>
                  <a:pt x="7833304" y="4878364"/>
                  <a:pt x="7833304" y="4862960"/>
                </a:cubicBezTo>
                <a:lnTo>
                  <a:pt x="7833304" y="4727089"/>
                </a:lnTo>
                <a:lnTo>
                  <a:pt x="7780438" y="4727089"/>
                </a:lnTo>
                <a:lnTo>
                  <a:pt x="7780438" y="4876899"/>
                </a:lnTo>
                <a:cubicBezTo>
                  <a:pt x="7780438" y="4887028"/>
                  <a:pt x="7779956" y="4893454"/>
                  <a:pt x="7778993" y="4896174"/>
                </a:cubicBezTo>
                <a:cubicBezTo>
                  <a:pt x="7778031" y="4898895"/>
                  <a:pt x="7775875" y="4900256"/>
                  <a:pt x="7772526" y="4900256"/>
                </a:cubicBezTo>
                <a:cubicBezTo>
                  <a:pt x="7769596" y="4900256"/>
                  <a:pt x="7767650" y="4899021"/>
                  <a:pt x="7766687" y="4896551"/>
                </a:cubicBezTo>
                <a:cubicBezTo>
                  <a:pt x="7765724" y="4894082"/>
                  <a:pt x="7765243" y="4888410"/>
                  <a:pt x="7765243" y="4879536"/>
                </a:cubicBezTo>
                <a:lnTo>
                  <a:pt x="7765243" y="4727089"/>
                </a:lnTo>
                <a:close/>
                <a:moveTo>
                  <a:pt x="6643800" y="4727089"/>
                </a:moveTo>
                <a:lnTo>
                  <a:pt x="6680970" y="4856807"/>
                </a:lnTo>
                <a:lnTo>
                  <a:pt x="6680970" y="4930393"/>
                </a:lnTo>
                <a:lnTo>
                  <a:pt x="6729944" y="4930393"/>
                </a:lnTo>
                <a:lnTo>
                  <a:pt x="6729944" y="4856807"/>
                </a:lnTo>
                <a:lnTo>
                  <a:pt x="6768495" y="4727089"/>
                </a:lnTo>
                <a:lnTo>
                  <a:pt x="6719929" y="4727089"/>
                </a:lnTo>
                <a:cubicBezTo>
                  <a:pt x="6713043" y="4758809"/>
                  <a:pt x="6708136" y="4785514"/>
                  <a:pt x="6705206" y="4807205"/>
                </a:cubicBezTo>
                <a:cubicBezTo>
                  <a:pt x="6704235" y="4793477"/>
                  <a:pt x="6699955" y="4766772"/>
                  <a:pt x="6692366" y="4727089"/>
                </a:cubicBezTo>
                <a:close/>
                <a:moveTo>
                  <a:pt x="6293905" y="4727089"/>
                </a:moveTo>
                <a:lnTo>
                  <a:pt x="6293905" y="4930393"/>
                </a:lnTo>
                <a:lnTo>
                  <a:pt x="6338107" y="4930393"/>
                </a:lnTo>
                <a:lnTo>
                  <a:pt x="6338107" y="4837971"/>
                </a:lnTo>
                <a:lnTo>
                  <a:pt x="6365608" y="4930393"/>
                </a:lnTo>
                <a:lnTo>
                  <a:pt x="6411944" y="4930393"/>
                </a:lnTo>
                <a:lnTo>
                  <a:pt x="6411944" y="4727089"/>
                </a:lnTo>
                <a:lnTo>
                  <a:pt x="6367742" y="4727089"/>
                </a:lnTo>
                <a:lnTo>
                  <a:pt x="6367742" y="4818633"/>
                </a:lnTo>
                <a:lnTo>
                  <a:pt x="6338107" y="4727089"/>
                </a:lnTo>
                <a:close/>
                <a:moveTo>
                  <a:pt x="5956455" y="4727089"/>
                </a:moveTo>
                <a:lnTo>
                  <a:pt x="5929488" y="4930393"/>
                </a:lnTo>
                <a:lnTo>
                  <a:pt x="5984144" y="4930393"/>
                </a:lnTo>
                <a:lnTo>
                  <a:pt x="5987322" y="4893851"/>
                </a:lnTo>
                <a:lnTo>
                  <a:pt x="6006232" y="4893851"/>
                </a:lnTo>
                <a:lnTo>
                  <a:pt x="6009071" y="4930393"/>
                </a:lnTo>
                <a:lnTo>
                  <a:pt x="6063098" y="4930393"/>
                </a:lnTo>
                <a:lnTo>
                  <a:pt x="6032866" y="4727089"/>
                </a:lnTo>
                <a:close/>
                <a:moveTo>
                  <a:pt x="5265205" y="4727089"/>
                </a:moveTo>
                <a:lnTo>
                  <a:pt x="5265205" y="4930393"/>
                </a:lnTo>
                <a:lnTo>
                  <a:pt x="5356874" y="4930393"/>
                </a:lnTo>
                <a:lnTo>
                  <a:pt x="5356874" y="4889707"/>
                </a:lnTo>
                <a:lnTo>
                  <a:pt x="5318072" y="4889707"/>
                </a:lnTo>
                <a:lnTo>
                  <a:pt x="5318072" y="4845003"/>
                </a:lnTo>
                <a:lnTo>
                  <a:pt x="5351097" y="4845003"/>
                </a:lnTo>
                <a:lnTo>
                  <a:pt x="5351097" y="4806326"/>
                </a:lnTo>
                <a:lnTo>
                  <a:pt x="5318072" y="4806326"/>
                </a:lnTo>
                <a:lnTo>
                  <a:pt x="5318072" y="4767775"/>
                </a:lnTo>
                <a:lnTo>
                  <a:pt x="5353358" y="4767775"/>
                </a:lnTo>
                <a:lnTo>
                  <a:pt x="5353358" y="4727089"/>
                </a:lnTo>
                <a:close/>
                <a:moveTo>
                  <a:pt x="4891200" y="4727089"/>
                </a:moveTo>
                <a:lnTo>
                  <a:pt x="4921746" y="4930393"/>
                </a:lnTo>
                <a:lnTo>
                  <a:pt x="5002050" y="4930393"/>
                </a:lnTo>
                <a:lnTo>
                  <a:pt x="5028954" y="4727089"/>
                </a:lnTo>
                <a:lnTo>
                  <a:pt x="4973199" y="4727089"/>
                </a:lnTo>
                <a:lnTo>
                  <a:pt x="4969528" y="4764895"/>
                </a:lnTo>
                <a:cubicBezTo>
                  <a:pt x="4966461" y="4795280"/>
                  <a:pt x="4963562" y="4830061"/>
                  <a:pt x="4960830" y="4869239"/>
                </a:cubicBezTo>
                <a:cubicBezTo>
                  <a:pt x="4958060" y="4830474"/>
                  <a:pt x="4953435" y="4783091"/>
                  <a:pt x="4946955" y="4727089"/>
                </a:cubicBezTo>
                <a:close/>
                <a:moveTo>
                  <a:pt x="4565805" y="4727089"/>
                </a:moveTo>
                <a:lnTo>
                  <a:pt x="4538839" y="4930393"/>
                </a:lnTo>
                <a:lnTo>
                  <a:pt x="4593494" y="4930393"/>
                </a:lnTo>
                <a:lnTo>
                  <a:pt x="4596672" y="4893851"/>
                </a:lnTo>
                <a:lnTo>
                  <a:pt x="4615583" y="4893851"/>
                </a:lnTo>
                <a:lnTo>
                  <a:pt x="4618420" y="4930393"/>
                </a:lnTo>
                <a:lnTo>
                  <a:pt x="4672448" y="4930393"/>
                </a:lnTo>
                <a:lnTo>
                  <a:pt x="4642216" y="4727089"/>
                </a:lnTo>
                <a:close/>
                <a:moveTo>
                  <a:pt x="4188880" y="4727089"/>
                </a:moveTo>
                <a:lnTo>
                  <a:pt x="4188880" y="4930393"/>
                </a:lnTo>
                <a:lnTo>
                  <a:pt x="4241746" y="4930393"/>
                </a:lnTo>
                <a:lnTo>
                  <a:pt x="4241746" y="4845003"/>
                </a:lnTo>
                <a:lnTo>
                  <a:pt x="4257569" y="4845003"/>
                </a:lnTo>
                <a:lnTo>
                  <a:pt x="4257569" y="4930393"/>
                </a:lnTo>
                <a:lnTo>
                  <a:pt x="4310436" y="4930393"/>
                </a:lnTo>
                <a:lnTo>
                  <a:pt x="4310436" y="4727089"/>
                </a:lnTo>
                <a:lnTo>
                  <a:pt x="4257569" y="4727089"/>
                </a:lnTo>
                <a:lnTo>
                  <a:pt x="4257569" y="4799797"/>
                </a:lnTo>
                <a:lnTo>
                  <a:pt x="4241746" y="4799797"/>
                </a:lnTo>
                <a:lnTo>
                  <a:pt x="4241746" y="4727089"/>
                </a:lnTo>
                <a:close/>
                <a:moveTo>
                  <a:pt x="3473752" y="4727089"/>
                </a:moveTo>
                <a:lnTo>
                  <a:pt x="3473752" y="4847389"/>
                </a:lnTo>
                <a:cubicBezTo>
                  <a:pt x="3473752" y="4870327"/>
                  <a:pt x="3474170" y="4885375"/>
                  <a:pt x="3475007" y="4892533"/>
                </a:cubicBezTo>
                <a:cubicBezTo>
                  <a:pt x="3475845" y="4899690"/>
                  <a:pt x="3478566" y="4906492"/>
                  <a:pt x="3483170" y="4912938"/>
                </a:cubicBezTo>
                <a:cubicBezTo>
                  <a:pt x="3487774" y="4919385"/>
                  <a:pt x="3494723" y="4924617"/>
                  <a:pt x="3504015" y="4928635"/>
                </a:cubicBezTo>
                <a:cubicBezTo>
                  <a:pt x="3513308" y="4932654"/>
                  <a:pt x="3524023" y="4934663"/>
                  <a:pt x="3536162" y="4934663"/>
                </a:cubicBezTo>
                <a:cubicBezTo>
                  <a:pt x="3547129" y="4934663"/>
                  <a:pt x="3556652" y="4932967"/>
                  <a:pt x="3564730" y="4929577"/>
                </a:cubicBezTo>
                <a:cubicBezTo>
                  <a:pt x="3572809" y="4926187"/>
                  <a:pt x="3579317" y="4921205"/>
                  <a:pt x="3584257" y="4914634"/>
                </a:cubicBezTo>
                <a:cubicBezTo>
                  <a:pt x="3589196" y="4908062"/>
                  <a:pt x="3592168" y="4901658"/>
                  <a:pt x="3593173" y="4895421"/>
                </a:cubicBezTo>
                <a:cubicBezTo>
                  <a:pt x="3594177" y="4889184"/>
                  <a:pt x="3594679" y="4878364"/>
                  <a:pt x="3594679" y="4862960"/>
                </a:cubicBezTo>
                <a:lnTo>
                  <a:pt x="3594679" y="4727089"/>
                </a:lnTo>
                <a:lnTo>
                  <a:pt x="3541813" y="4727089"/>
                </a:lnTo>
                <a:lnTo>
                  <a:pt x="3541813" y="4876899"/>
                </a:lnTo>
                <a:cubicBezTo>
                  <a:pt x="3541813" y="4887028"/>
                  <a:pt x="3541332" y="4893454"/>
                  <a:pt x="3540369" y="4896174"/>
                </a:cubicBezTo>
                <a:cubicBezTo>
                  <a:pt x="3539406" y="4898895"/>
                  <a:pt x="3537250" y="4900256"/>
                  <a:pt x="3533902" y="4900256"/>
                </a:cubicBezTo>
                <a:cubicBezTo>
                  <a:pt x="3530972" y="4900256"/>
                  <a:pt x="3529025" y="4899021"/>
                  <a:pt x="3528062" y="4896551"/>
                </a:cubicBezTo>
                <a:cubicBezTo>
                  <a:pt x="3527100" y="4894082"/>
                  <a:pt x="3526619" y="4888410"/>
                  <a:pt x="3526619" y="4879536"/>
                </a:cubicBezTo>
                <a:lnTo>
                  <a:pt x="3526619" y="4727089"/>
                </a:lnTo>
                <a:close/>
                <a:moveTo>
                  <a:pt x="2757600" y="4727089"/>
                </a:moveTo>
                <a:lnTo>
                  <a:pt x="2794770" y="4856807"/>
                </a:lnTo>
                <a:lnTo>
                  <a:pt x="2794770" y="4930393"/>
                </a:lnTo>
                <a:lnTo>
                  <a:pt x="2843744" y="4930393"/>
                </a:lnTo>
                <a:lnTo>
                  <a:pt x="2843744" y="4856807"/>
                </a:lnTo>
                <a:lnTo>
                  <a:pt x="2882295" y="4727089"/>
                </a:lnTo>
                <a:lnTo>
                  <a:pt x="2833729" y="4727089"/>
                </a:lnTo>
                <a:cubicBezTo>
                  <a:pt x="2826844" y="4758809"/>
                  <a:pt x="2821936" y="4785514"/>
                  <a:pt x="2819006" y="4807205"/>
                </a:cubicBezTo>
                <a:cubicBezTo>
                  <a:pt x="2818035" y="4793477"/>
                  <a:pt x="2813755" y="4766772"/>
                  <a:pt x="2806166" y="4727089"/>
                </a:cubicBezTo>
                <a:close/>
                <a:moveTo>
                  <a:pt x="1693330" y="4727089"/>
                </a:moveTo>
                <a:lnTo>
                  <a:pt x="1693330" y="4930393"/>
                </a:lnTo>
                <a:lnTo>
                  <a:pt x="1760010" y="4930393"/>
                </a:lnTo>
                <a:cubicBezTo>
                  <a:pt x="1772651" y="4930393"/>
                  <a:pt x="1782111" y="4929703"/>
                  <a:pt x="1788389" y="4928321"/>
                </a:cubicBezTo>
                <a:cubicBezTo>
                  <a:pt x="1794668" y="4926940"/>
                  <a:pt x="1799942" y="4924512"/>
                  <a:pt x="1804212" y="4921038"/>
                </a:cubicBezTo>
                <a:cubicBezTo>
                  <a:pt x="1808481" y="4917564"/>
                  <a:pt x="1811474" y="4912750"/>
                  <a:pt x="1813190" y="4906597"/>
                </a:cubicBezTo>
                <a:cubicBezTo>
                  <a:pt x="1814906" y="4900444"/>
                  <a:pt x="1815765" y="4888242"/>
                  <a:pt x="1815765" y="4869992"/>
                </a:cubicBezTo>
                <a:lnTo>
                  <a:pt x="1815765" y="4798792"/>
                </a:lnTo>
                <a:cubicBezTo>
                  <a:pt x="1815765" y="4779537"/>
                  <a:pt x="1815179" y="4766624"/>
                  <a:pt x="1814006" y="4760052"/>
                </a:cubicBezTo>
                <a:cubicBezTo>
                  <a:pt x="1812835" y="4753481"/>
                  <a:pt x="1809904" y="4747516"/>
                  <a:pt x="1805216" y="4742158"/>
                </a:cubicBezTo>
                <a:cubicBezTo>
                  <a:pt x="1800528" y="4736800"/>
                  <a:pt x="1793685" y="4732949"/>
                  <a:pt x="1784685" y="4730605"/>
                </a:cubicBezTo>
                <a:cubicBezTo>
                  <a:pt x="1775686" y="4728261"/>
                  <a:pt x="1758419" y="4727089"/>
                  <a:pt x="1732886" y="4727089"/>
                </a:cubicBezTo>
                <a:close/>
                <a:moveTo>
                  <a:pt x="10439526" y="4722820"/>
                </a:moveTo>
                <a:cubicBezTo>
                  <a:pt x="10424792" y="4722820"/>
                  <a:pt x="10412674" y="4725896"/>
                  <a:pt x="10403173" y="4732050"/>
                </a:cubicBezTo>
                <a:cubicBezTo>
                  <a:pt x="10393671" y="4738203"/>
                  <a:pt x="10387497" y="4745381"/>
                  <a:pt x="10384650" y="4753585"/>
                </a:cubicBezTo>
                <a:cubicBezTo>
                  <a:pt x="10381804" y="4761790"/>
                  <a:pt x="10380297" y="4774807"/>
                  <a:pt x="10380130" y="4792639"/>
                </a:cubicBezTo>
                <a:lnTo>
                  <a:pt x="10430862" y="4792639"/>
                </a:lnTo>
                <a:lnTo>
                  <a:pt x="10430862" y="4780333"/>
                </a:lnTo>
                <a:cubicBezTo>
                  <a:pt x="10430862" y="4768445"/>
                  <a:pt x="10431406" y="4760806"/>
                  <a:pt x="10432494" y="4757415"/>
                </a:cubicBezTo>
                <a:cubicBezTo>
                  <a:pt x="10433582" y="4754025"/>
                  <a:pt x="10436052" y="4752330"/>
                  <a:pt x="10439903" y="4752330"/>
                </a:cubicBezTo>
                <a:cubicBezTo>
                  <a:pt x="10443000" y="4752330"/>
                  <a:pt x="10445072" y="4753606"/>
                  <a:pt x="10446119" y="4756160"/>
                </a:cubicBezTo>
                <a:cubicBezTo>
                  <a:pt x="10447165" y="4758713"/>
                  <a:pt x="10447688" y="4763715"/>
                  <a:pt x="10447688" y="4771166"/>
                </a:cubicBezTo>
                <a:lnTo>
                  <a:pt x="10447688" y="4804945"/>
                </a:lnTo>
                <a:cubicBezTo>
                  <a:pt x="10447688" y="4818172"/>
                  <a:pt x="10447123" y="4826481"/>
                  <a:pt x="10445993" y="4829871"/>
                </a:cubicBezTo>
                <a:cubicBezTo>
                  <a:pt x="10444863" y="4833262"/>
                  <a:pt x="10442205" y="4834957"/>
                  <a:pt x="10438019" y="4834957"/>
                </a:cubicBezTo>
                <a:cubicBezTo>
                  <a:pt x="10432661" y="4834957"/>
                  <a:pt x="10429899" y="4831106"/>
                  <a:pt x="10429731" y="4823404"/>
                </a:cubicBezTo>
                <a:lnTo>
                  <a:pt x="10383520" y="4823404"/>
                </a:lnTo>
                <a:lnTo>
                  <a:pt x="10383520" y="4879285"/>
                </a:lnTo>
                <a:lnTo>
                  <a:pt x="10430862" y="4879285"/>
                </a:lnTo>
                <a:lnTo>
                  <a:pt x="10430862" y="4857435"/>
                </a:lnTo>
                <a:cubicBezTo>
                  <a:pt x="10436889" y="4867062"/>
                  <a:pt x="10446056" y="4871876"/>
                  <a:pt x="10458362" y="4871876"/>
                </a:cubicBezTo>
                <a:cubicBezTo>
                  <a:pt x="10467822" y="4871876"/>
                  <a:pt x="10476068" y="4869281"/>
                  <a:pt x="10483100" y="4864090"/>
                </a:cubicBezTo>
                <a:cubicBezTo>
                  <a:pt x="10490132" y="4858900"/>
                  <a:pt x="10494695" y="4852872"/>
                  <a:pt x="10496788" y="4846008"/>
                </a:cubicBezTo>
                <a:cubicBezTo>
                  <a:pt x="10498881" y="4839143"/>
                  <a:pt x="10499927" y="4830060"/>
                  <a:pt x="10499927" y="4818758"/>
                </a:cubicBezTo>
                <a:lnTo>
                  <a:pt x="10499927" y="4793895"/>
                </a:lnTo>
                <a:cubicBezTo>
                  <a:pt x="10499927" y="4779077"/>
                  <a:pt x="10498839" y="4768194"/>
                  <a:pt x="10496662" y="4761245"/>
                </a:cubicBezTo>
                <a:cubicBezTo>
                  <a:pt x="10494486" y="4754297"/>
                  <a:pt x="10491053" y="4747830"/>
                  <a:pt x="10486365" y="4741844"/>
                </a:cubicBezTo>
                <a:cubicBezTo>
                  <a:pt x="10481677" y="4735859"/>
                  <a:pt x="10475357" y="4731191"/>
                  <a:pt x="10467404" y="4727843"/>
                </a:cubicBezTo>
                <a:cubicBezTo>
                  <a:pt x="10459451" y="4724494"/>
                  <a:pt x="10450158" y="4722820"/>
                  <a:pt x="10439526" y="4722820"/>
                </a:cubicBezTo>
                <a:close/>
                <a:moveTo>
                  <a:pt x="10166422" y="4722820"/>
                </a:moveTo>
                <a:cubicBezTo>
                  <a:pt x="10153865" y="4722820"/>
                  <a:pt x="10143149" y="4724850"/>
                  <a:pt x="10134275" y="4728910"/>
                </a:cubicBezTo>
                <a:cubicBezTo>
                  <a:pt x="10125401" y="4732970"/>
                  <a:pt x="10118976" y="4738600"/>
                  <a:pt x="10114999" y="4745800"/>
                </a:cubicBezTo>
                <a:cubicBezTo>
                  <a:pt x="10111023" y="4752999"/>
                  <a:pt x="10109035" y="4764385"/>
                  <a:pt x="10109035" y="4779956"/>
                </a:cubicBezTo>
                <a:cubicBezTo>
                  <a:pt x="10109035" y="4790755"/>
                  <a:pt x="10110437" y="4799629"/>
                  <a:pt x="10113241" y="4806578"/>
                </a:cubicBezTo>
                <a:cubicBezTo>
                  <a:pt x="10116046" y="4813526"/>
                  <a:pt x="10119583" y="4818967"/>
                  <a:pt x="10123852" y="4822902"/>
                </a:cubicBezTo>
                <a:cubicBezTo>
                  <a:pt x="10128122" y="4826837"/>
                  <a:pt x="10136828" y="4833157"/>
                  <a:pt x="10149972" y="4841864"/>
                </a:cubicBezTo>
                <a:cubicBezTo>
                  <a:pt x="10163115" y="4850486"/>
                  <a:pt x="10171361" y="4856640"/>
                  <a:pt x="10174710" y="4860323"/>
                </a:cubicBezTo>
                <a:cubicBezTo>
                  <a:pt x="10177975" y="4864007"/>
                  <a:pt x="10179607" y="4871834"/>
                  <a:pt x="10179607" y="4883805"/>
                </a:cubicBezTo>
                <a:cubicBezTo>
                  <a:pt x="10179607" y="4889247"/>
                  <a:pt x="10178749" y="4893349"/>
                  <a:pt x="10177033" y="4896112"/>
                </a:cubicBezTo>
                <a:cubicBezTo>
                  <a:pt x="10175317" y="4898874"/>
                  <a:pt x="10172701" y="4900256"/>
                  <a:pt x="10169185" y="4900256"/>
                </a:cubicBezTo>
                <a:cubicBezTo>
                  <a:pt x="10165668" y="4900256"/>
                  <a:pt x="10163220" y="4899167"/>
                  <a:pt x="10161838" y="4896991"/>
                </a:cubicBezTo>
                <a:cubicBezTo>
                  <a:pt x="10160457" y="4894814"/>
                  <a:pt x="10159766" y="4889917"/>
                  <a:pt x="10159766" y="4882298"/>
                </a:cubicBezTo>
                <a:lnTo>
                  <a:pt x="10159766" y="4857560"/>
                </a:lnTo>
                <a:lnTo>
                  <a:pt x="10110667" y="4857560"/>
                </a:lnTo>
                <a:lnTo>
                  <a:pt x="10110667" y="4870871"/>
                </a:lnTo>
                <a:cubicBezTo>
                  <a:pt x="10110667" y="4886108"/>
                  <a:pt x="10112216" y="4897870"/>
                  <a:pt x="10115313" y="4906158"/>
                </a:cubicBezTo>
                <a:cubicBezTo>
                  <a:pt x="10118411" y="4914445"/>
                  <a:pt x="10124962" y="4921268"/>
                  <a:pt x="10134966" y="4926626"/>
                </a:cubicBezTo>
                <a:cubicBezTo>
                  <a:pt x="10144970" y="4931984"/>
                  <a:pt x="10157046" y="4934663"/>
                  <a:pt x="10171194" y="4934663"/>
                </a:cubicBezTo>
                <a:cubicBezTo>
                  <a:pt x="10184086" y="4934663"/>
                  <a:pt x="10195388" y="4932340"/>
                  <a:pt x="10205099" y="4927693"/>
                </a:cubicBezTo>
                <a:cubicBezTo>
                  <a:pt x="10214810" y="4923047"/>
                  <a:pt x="10221360" y="4917292"/>
                  <a:pt x="10224751" y="4910427"/>
                </a:cubicBezTo>
                <a:cubicBezTo>
                  <a:pt x="10228141" y="4903562"/>
                  <a:pt x="10229837" y="4892889"/>
                  <a:pt x="10229837" y="4878406"/>
                </a:cubicBezTo>
                <a:cubicBezTo>
                  <a:pt x="10229837" y="4858481"/>
                  <a:pt x="10226781" y="4844040"/>
                  <a:pt x="10220670" y="4835083"/>
                </a:cubicBezTo>
                <a:cubicBezTo>
                  <a:pt x="10214558" y="4826125"/>
                  <a:pt x="10199736" y="4814663"/>
                  <a:pt x="10176203" y="4800695"/>
                </a:cubicBezTo>
                <a:cubicBezTo>
                  <a:pt x="10167996" y="4795844"/>
                  <a:pt x="10163016" y="4791700"/>
                  <a:pt x="10161263" y="4788265"/>
                </a:cubicBezTo>
                <a:cubicBezTo>
                  <a:pt x="10159428" y="4784830"/>
                  <a:pt x="10158511" y="4779720"/>
                  <a:pt x="10158511" y="4772936"/>
                </a:cubicBezTo>
                <a:cubicBezTo>
                  <a:pt x="10158511" y="4767658"/>
                  <a:pt x="10159327" y="4763720"/>
                  <a:pt x="10160959" y="4761123"/>
                </a:cubicBezTo>
                <a:cubicBezTo>
                  <a:pt x="10162592" y="4758526"/>
                  <a:pt x="10164999" y="4757227"/>
                  <a:pt x="10168180" y="4757227"/>
                </a:cubicBezTo>
                <a:cubicBezTo>
                  <a:pt x="10171110" y="4757227"/>
                  <a:pt x="10173203" y="4758190"/>
                  <a:pt x="10174459" y="4760115"/>
                </a:cubicBezTo>
                <a:cubicBezTo>
                  <a:pt x="10175714" y="4762041"/>
                  <a:pt x="10176342" y="4766520"/>
                  <a:pt x="10176342" y="4773552"/>
                </a:cubicBezTo>
                <a:lnTo>
                  <a:pt x="10176342" y="4788621"/>
                </a:lnTo>
                <a:lnTo>
                  <a:pt x="10225442" y="4788621"/>
                </a:lnTo>
                <a:lnTo>
                  <a:pt x="10225442" y="4780584"/>
                </a:lnTo>
                <a:cubicBezTo>
                  <a:pt x="10225442" y="4764427"/>
                  <a:pt x="10223872" y="4752978"/>
                  <a:pt x="10220733" y="4746239"/>
                </a:cubicBezTo>
                <a:cubicBezTo>
                  <a:pt x="10217593" y="4739500"/>
                  <a:pt x="10211189" y="4733912"/>
                  <a:pt x="10201520" y="4729475"/>
                </a:cubicBezTo>
                <a:cubicBezTo>
                  <a:pt x="10191851" y="4725038"/>
                  <a:pt x="10180151" y="4722820"/>
                  <a:pt x="10166422" y="4722820"/>
                </a:cubicBezTo>
                <a:close/>
                <a:moveTo>
                  <a:pt x="9449177" y="4722820"/>
                </a:moveTo>
                <a:cubicBezTo>
                  <a:pt x="9437708" y="4722820"/>
                  <a:pt x="9427662" y="4724703"/>
                  <a:pt x="9419040" y="4728471"/>
                </a:cubicBezTo>
                <a:cubicBezTo>
                  <a:pt x="9410417" y="4732238"/>
                  <a:pt x="9403573" y="4737638"/>
                  <a:pt x="9398508" y="4744670"/>
                </a:cubicBezTo>
                <a:cubicBezTo>
                  <a:pt x="9393443" y="4751702"/>
                  <a:pt x="9390430" y="4759466"/>
                  <a:pt x="9389467" y="4767964"/>
                </a:cubicBezTo>
                <a:cubicBezTo>
                  <a:pt x="9388504" y="4776461"/>
                  <a:pt x="9388023" y="4790923"/>
                  <a:pt x="9388023" y="4811349"/>
                </a:cubicBezTo>
                <a:lnTo>
                  <a:pt x="9388023" y="4846133"/>
                </a:lnTo>
                <a:cubicBezTo>
                  <a:pt x="9388023" y="4867062"/>
                  <a:pt x="9388525" y="4881712"/>
                  <a:pt x="9389530" y="4890084"/>
                </a:cubicBezTo>
                <a:cubicBezTo>
                  <a:pt x="9390534" y="4898456"/>
                  <a:pt x="9393674" y="4906199"/>
                  <a:pt x="9398948" y="4913315"/>
                </a:cubicBezTo>
                <a:cubicBezTo>
                  <a:pt x="9404222" y="4920431"/>
                  <a:pt x="9411191" y="4925768"/>
                  <a:pt x="9419856" y="4929326"/>
                </a:cubicBezTo>
                <a:cubicBezTo>
                  <a:pt x="9428520" y="4932884"/>
                  <a:pt x="9438294" y="4934663"/>
                  <a:pt x="9449177" y="4934663"/>
                </a:cubicBezTo>
                <a:cubicBezTo>
                  <a:pt x="9460646" y="4934663"/>
                  <a:pt x="9470692" y="4932779"/>
                  <a:pt x="9479315" y="4929012"/>
                </a:cubicBezTo>
                <a:cubicBezTo>
                  <a:pt x="9487938" y="4925245"/>
                  <a:pt x="9494781" y="4919845"/>
                  <a:pt x="9499846" y="4912813"/>
                </a:cubicBezTo>
                <a:cubicBezTo>
                  <a:pt x="9504911" y="4905781"/>
                  <a:pt x="9507925" y="4898016"/>
                  <a:pt x="9508888" y="4889519"/>
                </a:cubicBezTo>
                <a:cubicBezTo>
                  <a:pt x="9509850" y="4881022"/>
                  <a:pt x="9510332" y="4866560"/>
                  <a:pt x="9510332" y="4846133"/>
                </a:cubicBezTo>
                <a:lnTo>
                  <a:pt x="9510332" y="4811349"/>
                </a:lnTo>
                <a:cubicBezTo>
                  <a:pt x="9510332" y="4790420"/>
                  <a:pt x="9509829" y="4775770"/>
                  <a:pt x="9508825" y="4767399"/>
                </a:cubicBezTo>
                <a:cubicBezTo>
                  <a:pt x="9507820" y="4759027"/>
                  <a:pt x="9504681" y="4751283"/>
                  <a:pt x="9499407" y="4744167"/>
                </a:cubicBezTo>
                <a:cubicBezTo>
                  <a:pt x="9494133" y="4737052"/>
                  <a:pt x="9487163" y="4731715"/>
                  <a:pt x="9478499" y="4728157"/>
                </a:cubicBezTo>
                <a:cubicBezTo>
                  <a:pt x="9469834" y="4724599"/>
                  <a:pt x="9460060" y="4722820"/>
                  <a:pt x="9449177" y="4722820"/>
                </a:cubicBezTo>
                <a:close/>
                <a:moveTo>
                  <a:pt x="8451922" y="4722820"/>
                </a:moveTo>
                <a:cubicBezTo>
                  <a:pt x="8439364" y="4722820"/>
                  <a:pt x="8428649" y="4724850"/>
                  <a:pt x="8419775" y="4728910"/>
                </a:cubicBezTo>
                <a:cubicBezTo>
                  <a:pt x="8410901" y="4732970"/>
                  <a:pt x="8404476" y="4738600"/>
                  <a:pt x="8400500" y="4745800"/>
                </a:cubicBezTo>
                <a:cubicBezTo>
                  <a:pt x="8396523" y="4752999"/>
                  <a:pt x="8394534" y="4764385"/>
                  <a:pt x="8394534" y="4779956"/>
                </a:cubicBezTo>
                <a:cubicBezTo>
                  <a:pt x="8394534" y="4790755"/>
                  <a:pt x="8395937" y="4799629"/>
                  <a:pt x="8398742" y="4806578"/>
                </a:cubicBezTo>
                <a:cubicBezTo>
                  <a:pt x="8401546" y="4813526"/>
                  <a:pt x="8405083" y="4818967"/>
                  <a:pt x="8409352" y="4822902"/>
                </a:cubicBezTo>
                <a:cubicBezTo>
                  <a:pt x="8413622" y="4826837"/>
                  <a:pt x="8422328" y="4833157"/>
                  <a:pt x="8435472" y="4841864"/>
                </a:cubicBezTo>
                <a:cubicBezTo>
                  <a:pt x="8448615" y="4850486"/>
                  <a:pt x="8456861" y="4856640"/>
                  <a:pt x="8460210" y="4860323"/>
                </a:cubicBezTo>
                <a:cubicBezTo>
                  <a:pt x="8463474" y="4864007"/>
                  <a:pt x="8465107" y="4871834"/>
                  <a:pt x="8465107" y="4883805"/>
                </a:cubicBezTo>
                <a:cubicBezTo>
                  <a:pt x="8465107" y="4889247"/>
                  <a:pt x="8464249" y="4893349"/>
                  <a:pt x="8462533" y="4896112"/>
                </a:cubicBezTo>
                <a:cubicBezTo>
                  <a:pt x="8460816" y="4898874"/>
                  <a:pt x="8458200" y="4900256"/>
                  <a:pt x="8454684" y="4900256"/>
                </a:cubicBezTo>
                <a:cubicBezTo>
                  <a:pt x="8451168" y="4900256"/>
                  <a:pt x="8448720" y="4899167"/>
                  <a:pt x="8447338" y="4896991"/>
                </a:cubicBezTo>
                <a:cubicBezTo>
                  <a:pt x="8445957" y="4894814"/>
                  <a:pt x="8445266" y="4889917"/>
                  <a:pt x="8445266" y="4882298"/>
                </a:cubicBezTo>
                <a:lnTo>
                  <a:pt x="8445266" y="4857560"/>
                </a:lnTo>
                <a:lnTo>
                  <a:pt x="8396167" y="4857560"/>
                </a:lnTo>
                <a:lnTo>
                  <a:pt x="8396167" y="4870871"/>
                </a:lnTo>
                <a:cubicBezTo>
                  <a:pt x="8396167" y="4886108"/>
                  <a:pt x="8397716" y="4897870"/>
                  <a:pt x="8400814" y="4906157"/>
                </a:cubicBezTo>
                <a:cubicBezTo>
                  <a:pt x="8403911" y="4914445"/>
                  <a:pt x="8410462" y="4921268"/>
                  <a:pt x="8420466" y="4926626"/>
                </a:cubicBezTo>
                <a:cubicBezTo>
                  <a:pt x="8430470" y="4931984"/>
                  <a:pt x="8442546" y="4934663"/>
                  <a:pt x="8456694" y="4934663"/>
                </a:cubicBezTo>
                <a:cubicBezTo>
                  <a:pt x="8469586" y="4934663"/>
                  <a:pt x="8480888" y="4932340"/>
                  <a:pt x="8490598" y="4927693"/>
                </a:cubicBezTo>
                <a:cubicBezTo>
                  <a:pt x="8500310" y="4923047"/>
                  <a:pt x="8506860" y="4917292"/>
                  <a:pt x="8510251" y="4910427"/>
                </a:cubicBezTo>
                <a:cubicBezTo>
                  <a:pt x="8513642" y="4903562"/>
                  <a:pt x="8515336" y="4892889"/>
                  <a:pt x="8515336" y="4878406"/>
                </a:cubicBezTo>
                <a:cubicBezTo>
                  <a:pt x="8515336" y="4858481"/>
                  <a:pt x="8512281" y="4844040"/>
                  <a:pt x="8506170" y="4835083"/>
                </a:cubicBezTo>
                <a:cubicBezTo>
                  <a:pt x="8500058" y="4826125"/>
                  <a:pt x="8485236" y="4814663"/>
                  <a:pt x="8461702" y="4800695"/>
                </a:cubicBezTo>
                <a:cubicBezTo>
                  <a:pt x="8453496" y="4795844"/>
                  <a:pt x="8448516" y="4791700"/>
                  <a:pt x="8446764" y="4788265"/>
                </a:cubicBezTo>
                <a:cubicBezTo>
                  <a:pt x="8444928" y="4784830"/>
                  <a:pt x="8444010" y="4779720"/>
                  <a:pt x="8444010" y="4772936"/>
                </a:cubicBezTo>
                <a:cubicBezTo>
                  <a:pt x="8444010" y="4767658"/>
                  <a:pt x="8444827" y="4763720"/>
                  <a:pt x="8446460" y="4761123"/>
                </a:cubicBezTo>
                <a:cubicBezTo>
                  <a:pt x="8448092" y="4758526"/>
                  <a:pt x="8450498" y="4757227"/>
                  <a:pt x="8453680" y="4757227"/>
                </a:cubicBezTo>
                <a:cubicBezTo>
                  <a:pt x="8456610" y="4757227"/>
                  <a:pt x="8458703" y="4758190"/>
                  <a:pt x="8459958" y="4760115"/>
                </a:cubicBezTo>
                <a:cubicBezTo>
                  <a:pt x="8461214" y="4762041"/>
                  <a:pt x="8461842" y="4766520"/>
                  <a:pt x="8461842" y="4773552"/>
                </a:cubicBezTo>
                <a:lnTo>
                  <a:pt x="8461842" y="4788621"/>
                </a:lnTo>
                <a:lnTo>
                  <a:pt x="8510942" y="4788621"/>
                </a:lnTo>
                <a:lnTo>
                  <a:pt x="8510942" y="4780584"/>
                </a:lnTo>
                <a:cubicBezTo>
                  <a:pt x="8510942" y="4764427"/>
                  <a:pt x="8509372" y="4752978"/>
                  <a:pt x="8506232" y="4746239"/>
                </a:cubicBezTo>
                <a:cubicBezTo>
                  <a:pt x="8503093" y="4739500"/>
                  <a:pt x="8496689" y="4733912"/>
                  <a:pt x="8487020" y="4729475"/>
                </a:cubicBezTo>
                <a:cubicBezTo>
                  <a:pt x="8477350" y="4725038"/>
                  <a:pt x="8465652" y="4722820"/>
                  <a:pt x="8451922" y="4722820"/>
                </a:cubicBezTo>
                <a:close/>
                <a:moveTo>
                  <a:pt x="7408693" y="4722820"/>
                </a:moveTo>
                <a:cubicBezTo>
                  <a:pt x="7398898" y="4722820"/>
                  <a:pt x="7389982" y="4724452"/>
                  <a:pt x="7381946" y="4727717"/>
                </a:cubicBezTo>
                <a:cubicBezTo>
                  <a:pt x="7373909" y="4730982"/>
                  <a:pt x="7367337" y="4735817"/>
                  <a:pt x="7362231" y="4742221"/>
                </a:cubicBezTo>
                <a:cubicBezTo>
                  <a:pt x="7357124" y="4748625"/>
                  <a:pt x="7353754" y="4755448"/>
                  <a:pt x="7352122" y="4762690"/>
                </a:cubicBezTo>
                <a:cubicBezTo>
                  <a:pt x="7350489" y="4769931"/>
                  <a:pt x="7349673" y="4780458"/>
                  <a:pt x="7349673" y="4794271"/>
                </a:cubicBezTo>
                <a:lnTo>
                  <a:pt x="7349673" y="4857184"/>
                </a:lnTo>
                <a:cubicBezTo>
                  <a:pt x="7349673" y="4875434"/>
                  <a:pt x="7351054" y="4889142"/>
                  <a:pt x="7353817" y="4898309"/>
                </a:cubicBezTo>
                <a:cubicBezTo>
                  <a:pt x="7356580" y="4907476"/>
                  <a:pt x="7362272" y="4915031"/>
                  <a:pt x="7370895" y="4920975"/>
                </a:cubicBezTo>
                <a:cubicBezTo>
                  <a:pt x="7379518" y="4926919"/>
                  <a:pt x="7389815" y="4930058"/>
                  <a:pt x="7401786" y="4930393"/>
                </a:cubicBezTo>
                <a:cubicBezTo>
                  <a:pt x="7401786" y="4937988"/>
                  <a:pt x="7402477" y="4943246"/>
                  <a:pt x="7403858" y="4946166"/>
                </a:cubicBezTo>
                <a:cubicBezTo>
                  <a:pt x="7405240" y="4949087"/>
                  <a:pt x="7407897" y="4951291"/>
                  <a:pt x="7411832" y="4952777"/>
                </a:cubicBezTo>
                <a:cubicBezTo>
                  <a:pt x="7415767" y="4954263"/>
                  <a:pt x="7422548" y="4955006"/>
                  <a:pt x="7432175" y="4955006"/>
                </a:cubicBezTo>
                <a:lnTo>
                  <a:pt x="7472108" y="4955006"/>
                </a:lnTo>
                <a:lnTo>
                  <a:pt x="7472108" y="4930393"/>
                </a:lnTo>
                <a:lnTo>
                  <a:pt x="7453774" y="4930393"/>
                </a:lnTo>
                <a:cubicBezTo>
                  <a:pt x="7447663" y="4930393"/>
                  <a:pt x="7443791" y="4929804"/>
                  <a:pt x="7442158" y="4928624"/>
                </a:cubicBezTo>
                <a:cubicBezTo>
                  <a:pt x="7440526" y="4927445"/>
                  <a:pt x="7439584" y="4924582"/>
                  <a:pt x="7439333" y="4920033"/>
                </a:cubicBezTo>
                <a:cubicBezTo>
                  <a:pt x="7447621" y="4918024"/>
                  <a:pt x="7454255" y="4915116"/>
                  <a:pt x="7459236" y="4911308"/>
                </a:cubicBezTo>
                <a:cubicBezTo>
                  <a:pt x="7464217" y="4907500"/>
                  <a:pt x="7467587" y="4902374"/>
                  <a:pt x="7469345" y="4895930"/>
                </a:cubicBezTo>
                <a:cubicBezTo>
                  <a:pt x="7471103" y="4889486"/>
                  <a:pt x="7471982" y="4877226"/>
                  <a:pt x="7471982" y="4859150"/>
                </a:cubicBezTo>
                <a:lnTo>
                  <a:pt x="7471982" y="4793120"/>
                </a:lnTo>
                <a:cubicBezTo>
                  <a:pt x="7471982" y="4779980"/>
                  <a:pt x="7471291" y="4770084"/>
                  <a:pt x="7469910" y="4763430"/>
                </a:cubicBezTo>
                <a:cubicBezTo>
                  <a:pt x="7468529" y="4756777"/>
                  <a:pt x="7465557" y="4750354"/>
                  <a:pt x="7460994" y="4744161"/>
                </a:cubicBezTo>
                <a:cubicBezTo>
                  <a:pt x="7456432" y="4737968"/>
                  <a:pt x="7449525" y="4732862"/>
                  <a:pt x="7440275" y="4728845"/>
                </a:cubicBezTo>
                <a:cubicBezTo>
                  <a:pt x="7431024" y="4724828"/>
                  <a:pt x="7420497" y="4722820"/>
                  <a:pt x="7408693" y="4722820"/>
                </a:cubicBezTo>
                <a:close/>
                <a:moveTo>
                  <a:pt x="3172203" y="4722820"/>
                </a:moveTo>
                <a:cubicBezTo>
                  <a:pt x="3160734" y="4722820"/>
                  <a:pt x="3150688" y="4724703"/>
                  <a:pt x="3142065" y="4728471"/>
                </a:cubicBezTo>
                <a:cubicBezTo>
                  <a:pt x="3133443" y="4732238"/>
                  <a:pt x="3126598" y="4737638"/>
                  <a:pt x="3121534" y="4744670"/>
                </a:cubicBezTo>
                <a:cubicBezTo>
                  <a:pt x="3116469" y="4751702"/>
                  <a:pt x="3113455" y="4759466"/>
                  <a:pt x="3112492" y="4767964"/>
                </a:cubicBezTo>
                <a:cubicBezTo>
                  <a:pt x="3111530" y="4776461"/>
                  <a:pt x="3111049" y="4790923"/>
                  <a:pt x="3111049" y="4811349"/>
                </a:cubicBezTo>
                <a:lnTo>
                  <a:pt x="3111049" y="4846133"/>
                </a:lnTo>
                <a:cubicBezTo>
                  <a:pt x="3111049" y="4867062"/>
                  <a:pt x="3111551" y="4881712"/>
                  <a:pt x="3112555" y="4890084"/>
                </a:cubicBezTo>
                <a:cubicBezTo>
                  <a:pt x="3113559" y="4898456"/>
                  <a:pt x="3116699" y="4906199"/>
                  <a:pt x="3121973" y="4913315"/>
                </a:cubicBezTo>
                <a:cubicBezTo>
                  <a:pt x="3127248" y="4920431"/>
                  <a:pt x="3134217" y="4925768"/>
                  <a:pt x="3142881" y="4929326"/>
                </a:cubicBezTo>
                <a:cubicBezTo>
                  <a:pt x="3151546" y="4932884"/>
                  <a:pt x="3161319" y="4934663"/>
                  <a:pt x="3172203" y="4934663"/>
                </a:cubicBezTo>
                <a:cubicBezTo>
                  <a:pt x="3183671" y="4934663"/>
                  <a:pt x="3193718" y="4932779"/>
                  <a:pt x="3202340" y="4929012"/>
                </a:cubicBezTo>
                <a:cubicBezTo>
                  <a:pt x="3210963" y="4925245"/>
                  <a:pt x="3217807" y="4919845"/>
                  <a:pt x="3222872" y="4912813"/>
                </a:cubicBezTo>
                <a:cubicBezTo>
                  <a:pt x="3227937" y="4905781"/>
                  <a:pt x="3230950" y="4898016"/>
                  <a:pt x="3231913" y="4889519"/>
                </a:cubicBezTo>
                <a:cubicBezTo>
                  <a:pt x="3232876" y="4881022"/>
                  <a:pt x="3233357" y="4866560"/>
                  <a:pt x="3233357" y="4846133"/>
                </a:cubicBezTo>
                <a:lnTo>
                  <a:pt x="3233357" y="4811349"/>
                </a:lnTo>
                <a:cubicBezTo>
                  <a:pt x="3233357" y="4790420"/>
                  <a:pt x="3232855" y="4775770"/>
                  <a:pt x="3231850" y="4767399"/>
                </a:cubicBezTo>
                <a:cubicBezTo>
                  <a:pt x="3230846" y="4759027"/>
                  <a:pt x="3227706" y="4751283"/>
                  <a:pt x="3222432" y="4744167"/>
                </a:cubicBezTo>
                <a:cubicBezTo>
                  <a:pt x="3217158" y="4737052"/>
                  <a:pt x="3210189" y="4731715"/>
                  <a:pt x="3201524" y="4728157"/>
                </a:cubicBezTo>
                <a:cubicBezTo>
                  <a:pt x="3192860" y="4724599"/>
                  <a:pt x="3183086" y="4722820"/>
                  <a:pt x="3172203" y="4722820"/>
                </a:cubicBezTo>
                <a:close/>
                <a:moveTo>
                  <a:pt x="2114928" y="4722820"/>
                </a:moveTo>
                <a:cubicBezTo>
                  <a:pt x="2103459" y="4722820"/>
                  <a:pt x="2093413" y="4724703"/>
                  <a:pt x="2084790" y="4728471"/>
                </a:cubicBezTo>
                <a:cubicBezTo>
                  <a:pt x="2076167" y="4732238"/>
                  <a:pt x="2069324" y="4737638"/>
                  <a:pt x="2064259" y="4744670"/>
                </a:cubicBezTo>
                <a:cubicBezTo>
                  <a:pt x="2059194" y="4751702"/>
                  <a:pt x="2056180" y="4759466"/>
                  <a:pt x="2055217" y="4767964"/>
                </a:cubicBezTo>
                <a:cubicBezTo>
                  <a:pt x="2054255" y="4776461"/>
                  <a:pt x="2053773" y="4790923"/>
                  <a:pt x="2053773" y="4811349"/>
                </a:cubicBezTo>
                <a:lnTo>
                  <a:pt x="2053773" y="4846133"/>
                </a:lnTo>
                <a:cubicBezTo>
                  <a:pt x="2053773" y="4867062"/>
                  <a:pt x="2054276" y="4881712"/>
                  <a:pt x="2055280" y="4890084"/>
                </a:cubicBezTo>
                <a:cubicBezTo>
                  <a:pt x="2056285" y="4898456"/>
                  <a:pt x="2059424" y="4906199"/>
                  <a:pt x="2064698" y="4913315"/>
                </a:cubicBezTo>
                <a:cubicBezTo>
                  <a:pt x="2069972" y="4920431"/>
                  <a:pt x="2076942" y="4925768"/>
                  <a:pt x="2085606" y="4929326"/>
                </a:cubicBezTo>
                <a:cubicBezTo>
                  <a:pt x="2094271" y="4932884"/>
                  <a:pt x="2104045" y="4934663"/>
                  <a:pt x="2114928" y="4934663"/>
                </a:cubicBezTo>
                <a:cubicBezTo>
                  <a:pt x="2126397" y="4934663"/>
                  <a:pt x="2136443" y="4932779"/>
                  <a:pt x="2145066" y="4929012"/>
                </a:cubicBezTo>
                <a:cubicBezTo>
                  <a:pt x="2153688" y="4925245"/>
                  <a:pt x="2160532" y="4919845"/>
                  <a:pt x="2165596" y="4912813"/>
                </a:cubicBezTo>
                <a:cubicBezTo>
                  <a:pt x="2170662" y="4905781"/>
                  <a:pt x="2173676" y="4898016"/>
                  <a:pt x="2174638" y="4889519"/>
                </a:cubicBezTo>
                <a:cubicBezTo>
                  <a:pt x="2175601" y="4881022"/>
                  <a:pt x="2176082" y="4866560"/>
                  <a:pt x="2176082" y="4846133"/>
                </a:cubicBezTo>
                <a:lnTo>
                  <a:pt x="2176082" y="4811349"/>
                </a:lnTo>
                <a:cubicBezTo>
                  <a:pt x="2176082" y="4790420"/>
                  <a:pt x="2175580" y="4775770"/>
                  <a:pt x="2174576" y="4767399"/>
                </a:cubicBezTo>
                <a:cubicBezTo>
                  <a:pt x="2173571" y="4759027"/>
                  <a:pt x="2170431" y="4751283"/>
                  <a:pt x="2165157" y="4744167"/>
                </a:cubicBezTo>
                <a:cubicBezTo>
                  <a:pt x="2159883" y="4737052"/>
                  <a:pt x="2152914" y="4731715"/>
                  <a:pt x="2144249" y="4728157"/>
                </a:cubicBezTo>
                <a:cubicBezTo>
                  <a:pt x="2135584" y="4724599"/>
                  <a:pt x="2125811" y="4722820"/>
                  <a:pt x="2114928" y="4722820"/>
                </a:cubicBezTo>
                <a:close/>
                <a:moveTo>
                  <a:pt x="3815119" y="2851977"/>
                </a:moveTo>
                <a:cubicBezTo>
                  <a:pt x="3841554" y="3184696"/>
                  <a:pt x="3867898" y="3464059"/>
                  <a:pt x="3894152" y="3690065"/>
                </a:cubicBezTo>
                <a:lnTo>
                  <a:pt x="3715539" y="3690065"/>
                </a:lnTo>
                <a:cubicBezTo>
                  <a:pt x="3729070" y="3513422"/>
                  <a:pt x="3762264" y="3234059"/>
                  <a:pt x="3815119" y="2851977"/>
                </a:cubicBezTo>
                <a:close/>
                <a:moveTo>
                  <a:pt x="9508429" y="2702846"/>
                </a:moveTo>
                <a:cubicBezTo>
                  <a:pt x="9540474" y="2702846"/>
                  <a:pt x="9561631" y="2715788"/>
                  <a:pt x="9571902" y="2741669"/>
                </a:cubicBezTo>
                <a:cubicBezTo>
                  <a:pt x="9582173" y="2767552"/>
                  <a:pt x="9587308" y="2826916"/>
                  <a:pt x="9587308" y="2919763"/>
                </a:cubicBezTo>
                <a:lnTo>
                  <a:pt x="9587308" y="3836731"/>
                </a:lnTo>
                <a:cubicBezTo>
                  <a:pt x="9587308" y="3954227"/>
                  <a:pt x="9582378" y="4028587"/>
                  <a:pt x="9572519" y="4059810"/>
                </a:cubicBezTo>
                <a:cubicBezTo>
                  <a:pt x="9562659" y="4091033"/>
                  <a:pt x="9540063" y="4106644"/>
                  <a:pt x="9504732" y="4106644"/>
                </a:cubicBezTo>
                <a:cubicBezTo>
                  <a:pt x="9470223" y="4106644"/>
                  <a:pt x="9448243" y="4093087"/>
                  <a:pt x="9438794" y="4065972"/>
                </a:cubicBezTo>
                <a:cubicBezTo>
                  <a:pt x="9429345" y="4038858"/>
                  <a:pt x="9424621" y="3967374"/>
                  <a:pt x="9424621" y="3851520"/>
                </a:cubicBezTo>
                <a:lnTo>
                  <a:pt x="9424621" y="2919763"/>
                </a:lnTo>
                <a:cubicBezTo>
                  <a:pt x="9424621" y="2817056"/>
                  <a:pt x="9431810" y="2755227"/>
                  <a:pt x="9446189" y="2734275"/>
                </a:cubicBezTo>
                <a:cubicBezTo>
                  <a:pt x="9460568" y="2713323"/>
                  <a:pt x="9481315" y="2702846"/>
                  <a:pt x="9508429" y="2702846"/>
                </a:cubicBezTo>
                <a:close/>
                <a:moveTo>
                  <a:pt x="10294265" y="2407050"/>
                </a:moveTo>
                <a:lnTo>
                  <a:pt x="10294265" y="3587769"/>
                </a:lnTo>
                <a:cubicBezTo>
                  <a:pt x="10294265" y="3812903"/>
                  <a:pt x="10298374" y="3960595"/>
                  <a:pt x="10306590" y="4030847"/>
                </a:cubicBezTo>
                <a:cubicBezTo>
                  <a:pt x="10314806" y="4101098"/>
                  <a:pt x="10341511" y="4167858"/>
                  <a:pt x="10386701" y="4231125"/>
                </a:cubicBezTo>
                <a:cubicBezTo>
                  <a:pt x="10431892" y="4294393"/>
                  <a:pt x="10500089" y="4345746"/>
                  <a:pt x="10591293" y="4385185"/>
                </a:cubicBezTo>
                <a:cubicBezTo>
                  <a:pt x="10682497" y="4424625"/>
                  <a:pt x="10787668" y="4444344"/>
                  <a:pt x="10906809" y="4444344"/>
                </a:cubicBezTo>
                <a:cubicBezTo>
                  <a:pt x="11014445" y="4444344"/>
                  <a:pt x="11107908" y="4427706"/>
                  <a:pt x="11187199" y="4394429"/>
                </a:cubicBezTo>
                <a:cubicBezTo>
                  <a:pt x="11266488" y="4361152"/>
                  <a:pt x="11330371" y="4312264"/>
                  <a:pt x="11378850" y="4247764"/>
                </a:cubicBezTo>
                <a:cubicBezTo>
                  <a:pt x="11427327" y="4183264"/>
                  <a:pt x="11456496" y="4120407"/>
                  <a:pt x="11466356" y="4059194"/>
                </a:cubicBezTo>
                <a:cubicBezTo>
                  <a:pt x="11476216" y="3997980"/>
                  <a:pt x="11481146" y="3891781"/>
                  <a:pt x="11481146" y="3740597"/>
                </a:cubicBezTo>
                <a:lnTo>
                  <a:pt x="11481146" y="2407050"/>
                </a:lnTo>
                <a:lnTo>
                  <a:pt x="10962270" y="2407050"/>
                </a:lnTo>
                <a:lnTo>
                  <a:pt x="10962270" y="3877402"/>
                </a:lnTo>
                <a:cubicBezTo>
                  <a:pt x="10962270" y="3976823"/>
                  <a:pt x="10957545" y="4039885"/>
                  <a:pt x="10948097" y="4066589"/>
                </a:cubicBezTo>
                <a:cubicBezTo>
                  <a:pt x="10938647" y="4093292"/>
                  <a:pt x="10917489" y="4106644"/>
                  <a:pt x="10884624" y="4106644"/>
                </a:cubicBezTo>
                <a:cubicBezTo>
                  <a:pt x="10855865" y="4106644"/>
                  <a:pt x="10836762" y="4094525"/>
                  <a:pt x="10827314" y="4070286"/>
                </a:cubicBezTo>
                <a:cubicBezTo>
                  <a:pt x="10817864" y="4046047"/>
                  <a:pt x="10813140" y="3990380"/>
                  <a:pt x="10813140" y="3903285"/>
                </a:cubicBezTo>
                <a:lnTo>
                  <a:pt x="10813140" y="2407050"/>
                </a:lnTo>
                <a:close/>
                <a:moveTo>
                  <a:pt x="7611592" y="2407050"/>
                </a:moveTo>
                <a:lnTo>
                  <a:pt x="7976407" y="3680205"/>
                </a:lnTo>
                <a:lnTo>
                  <a:pt x="7976407" y="4402440"/>
                </a:lnTo>
                <a:lnTo>
                  <a:pt x="8457075" y="4402440"/>
                </a:lnTo>
                <a:lnTo>
                  <a:pt x="8457075" y="3680205"/>
                </a:lnTo>
                <a:lnTo>
                  <a:pt x="8835447" y="2407050"/>
                </a:lnTo>
                <a:lnTo>
                  <a:pt x="8358785" y="2407050"/>
                </a:lnTo>
                <a:cubicBezTo>
                  <a:pt x="8291204" y="2718368"/>
                  <a:pt x="8243034" y="2980476"/>
                  <a:pt x="8214276" y="3193374"/>
                </a:cubicBezTo>
                <a:cubicBezTo>
                  <a:pt x="8204750" y="3058636"/>
                  <a:pt x="8162743" y="2796528"/>
                  <a:pt x="8088255" y="2407050"/>
                </a:cubicBezTo>
                <a:close/>
                <a:moveTo>
                  <a:pt x="5920161" y="2407050"/>
                </a:moveTo>
                <a:lnTo>
                  <a:pt x="5920161" y="4402440"/>
                </a:lnTo>
                <a:lnTo>
                  <a:pt x="6439036" y="4402440"/>
                </a:lnTo>
                <a:lnTo>
                  <a:pt x="6439036" y="3547097"/>
                </a:lnTo>
                <a:lnTo>
                  <a:pt x="6649174" y="4402440"/>
                </a:lnTo>
                <a:lnTo>
                  <a:pt x="7185304" y="4402440"/>
                </a:lnTo>
                <a:lnTo>
                  <a:pt x="6859312" y="3307996"/>
                </a:lnTo>
                <a:lnTo>
                  <a:pt x="7156957" y="2407050"/>
                </a:lnTo>
                <a:lnTo>
                  <a:pt x="6670126" y="2407050"/>
                </a:lnTo>
                <a:lnTo>
                  <a:pt x="6439036" y="3182282"/>
                </a:lnTo>
                <a:lnTo>
                  <a:pt x="6439036" y="2407050"/>
                </a:lnTo>
                <a:close/>
                <a:moveTo>
                  <a:pt x="4558086" y="2407050"/>
                </a:moveTo>
                <a:lnTo>
                  <a:pt x="4558086" y="4402440"/>
                </a:lnTo>
                <a:lnTo>
                  <a:pt x="4991919" y="4402440"/>
                </a:lnTo>
                <a:lnTo>
                  <a:pt x="4991919" y="3495333"/>
                </a:lnTo>
                <a:lnTo>
                  <a:pt x="5261834" y="4402440"/>
                </a:lnTo>
                <a:lnTo>
                  <a:pt x="5716620" y="4402440"/>
                </a:lnTo>
                <a:lnTo>
                  <a:pt x="5716620" y="2407050"/>
                </a:lnTo>
                <a:lnTo>
                  <a:pt x="5282785" y="2407050"/>
                </a:lnTo>
                <a:lnTo>
                  <a:pt x="5282785" y="3305530"/>
                </a:lnTo>
                <a:lnTo>
                  <a:pt x="4991919" y="2407050"/>
                </a:lnTo>
                <a:close/>
                <a:moveTo>
                  <a:pt x="3419184" y="2407050"/>
                </a:moveTo>
                <a:lnTo>
                  <a:pt x="3154508" y="4402440"/>
                </a:lnTo>
                <a:lnTo>
                  <a:pt x="3690947" y="4402440"/>
                </a:lnTo>
                <a:lnTo>
                  <a:pt x="3722144" y="4043788"/>
                </a:lnTo>
                <a:lnTo>
                  <a:pt x="3907748" y="4043788"/>
                </a:lnTo>
                <a:lnTo>
                  <a:pt x="3935595" y="4402440"/>
                </a:lnTo>
                <a:lnTo>
                  <a:pt x="4465870" y="4402440"/>
                </a:lnTo>
                <a:lnTo>
                  <a:pt x="4169150" y="2407050"/>
                </a:lnTo>
                <a:close/>
                <a:moveTo>
                  <a:pt x="1872035" y="2407050"/>
                </a:moveTo>
                <a:lnTo>
                  <a:pt x="1872035" y="4402440"/>
                </a:lnTo>
                <a:lnTo>
                  <a:pt x="2390911" y="4402440"/>
                </a:lnTo>
                <a:lnTo>
                  <a:pt x="2390911" y="3564352"/>
                </a:lnTo>
                <a:lnTo>
                  <a:pt x="2546204" y="3564352"/>
                </a:lnTo>
                <a:lnTo>
                  <a:pt x="2546204" y="4402440"/>
                </a:lnTo>
                <a:lnTo>
                  <a:pt x="3065079" y="4402440"/>
                </a:lnTo>
                <a:lnTo>
                  <a:pt x="3065079" y="2407050"/>
                </a:lnTo>
                <a:lnTo>
                  <a:pt x="2546204" y="2407050"/>
                </a:lnTo>
                <a:lnTo>
                  <a:pt x="2546204" y="3120658"/>
                </a:lnTo>
                <a:lnTo>
                  <a:pt x="2390911" y="3120658"/>
                </a:lnTo>
                <a:lnTo>
                  <a:pt x="2390911" y="2407050"/>
                </a:lnTo>
                <a:close/>
                <a:moveTo>
                  <a:pt x="621247" y="2407050"/>
                </a:moveTo>
                <a:lnTo>
                  <a:pt x="621247" y="2806375"/>
                </a:lnTo>
                <a:lnTo>
                  <a:pt x="928135" y="2806375"/>
                </a:lnTo>
                <a:lnTo>
                  <a:pt x="928135" y="4402440"/>
                </a:lnTo>
                <a:lnTo>
                  <a:pt x="1447010" y="4402440"/>
                </a:lnTo>
                <a:lnTo>
                  <a:pt x="1447010" y="2806375"/>
                </a:lnTo>
                <a:lnTo>
                  <a:pt x="1755131" y="2806375"/>
                </a:lnTo>
                <a:lnTo>
                  <a:pt x="1755131" y="2407050"/>
                </a:lnTo>
                <a:close/>
                <a:moveTo>
                  <a:pt x="9505965" y="2365146"/>
                </a:moveTo>
                <a:cubicBezTo>
                  <a:pt x="9393398" y="2365146"/>
                  <a:pt x="9294799" y="2383633"/>
                  <a:pt x="9210169" y="2420608"/>
                </a:cubicBezTo>
                <a:cubicBezTo>
                  <a:pt x="9125538" y="2457582"/>
                  <a:pt x="9058367" y="2510579"/>
                  <a:pt x="9008658" y="2579598"/>
                </a:cubicBezTo>
                <a:cubicBezTo>
                  <a:pt x="8958947" y="2648617"/>
                  <a:pt x="8929368" y="2724826"/>
                  <a:pt x="8919919" y="2808224"/>
                </a:cubicBezTo>
                <a:cubicBezTo>
                  <a:pt x="8910469" y="2891622"/>
                  <a:pt x="8905745" y="3033563"/>
                  <a:pt x="8905745" y="3234046"/>
                </a:cubicBezTo>
                <a:lnTo>
                  <a:pt x="8905745" y="3575444"/>
                </a:lnTo>
                <a:cubicBezTo>
                  <a:pt x="8905745" y="3780858"/>
                  <a:pt x="8910675" y="3924648"/>
                  <a:pt x="8920535" y="4006813"/>
                </a:cubicBezTo>
                <a:cubicBezTo>
                  <a:pt x="8930395" y="4088979"/>
                  <a:pt x="8961207" y="4164982"/>
                  <a:pt x="9012971" y="4234822"/>
                </a:cubicBezTo>
                <a:cubicBezTo>
                  <a:pt x="9064736" y="4304663"/>
                  <a:pt x="9133138" y="4357044"/>
                  <a:pt x="9218180" y="4391964"/>
                </a:cubicBezTo>
                <a:cubicBezTo>
                  <a:pt x="9303221" y="4426884"/>
                  <a:pt x="9399149" y="4444344"/>
                  <a:pt x="9505965" y="4444344"/>
                </a:cubicBezTo>
                <a:cubicBezTo>
                  <a:pt x="9618531" y="4444344"/>
                  <a:pt x="9717130" y="4425857"/>
                  <a:pt x="9801760" y="4388883"/>
                </a:cubicBezTo>
                <a:cubicBezTo>
                  <a:pt x="9886391" y="4351908"/>
                  <a:pt x="9953561" y="4298911"/>
                  <a:pt x="10003271" y="4229893"/>
                </a:cubicBezTo>
                <a:cubicBezTo>
                  <a:pt x="10052981" y="4160874"/>
                  <a:pt x="10082560" y="4084665"/>
                  <a:pt x="10092010" y="4001267"/>
                </a:cubicBezTo>
                <a:cubicBezTo>
                  <a:pt x="10101459" y="3917869"/>
                  <a:pt x="10106183" y="3775928"/>
                  <a:pt x="10106183" y="3575444"/>
                </a:cubicBezTo>
                <a:lnTo>
                  <a:pt x="10106183" y="3234046"/>
                </a:lnTo>
                <a:cubicBezTo>
                  <a:pt x="10106183" y="3028633"/>
                  <a:pt x="10101253" y="2884843"/>
                  <a:pt x="10091393" y="2802677"/>
                </a:cubicBezTo>
                <a:cubicBezTo>
                  <a:pt x="10081533" y="2720512"/>
                  <a:pt x="10050721" y="2644509"/>
                  <a:pt x="9998957" y="2574668"/>
                </a:cubicBezTo>
                <a:cubicBezTo>
                  <a:pt x="9947193" y="2504828"/>
                  <a:pt x="9878790" y="2452447"/>
                  <a:pt x="9793749" y="2417527"/>
                </a:cubicBezTo>
                <a:cubicBezTo>
                  <a:pt x="9708708" y="2382606"/>
                  <a:pt x="9612780" y="2365146"/>
                  <a:pt x="9505965" y="2365146"/>
                </a:cubicBezTo>
                <a:close/>
                <a:moveTo>
                  <a:pt x="0" y="0"/>
                </a:moveTo>
                <a:lnTo>
                  <a:pt x="12192000" y="0"/>
                </a:lnTo>
                <a:lnTo>
                  <a:pt x="12192000" y="6858000"/>
                </a:lnTo>
                <a:lnTo>
                  <a:pt x="0" y="6858000"/>
                </a:lnTo>
                <a:close/>
              </a:path>
            </a:pathLst>
          </a:cu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74498" y="73405"/>
            <a:ext cx="1008668" cy="1008668"/>
          </a:xfrm>
          <a:prstGeom prst="rect">
            <a:avLst/>
          </a:prstGeom>
        </p:spPr>
      </p:pic>
      <p:sp>
        <p:nvSpPr>
          <p:cNvPr id="5" name="Title 1"/>
          <p:cNvSpPr txBox="1"/>
          <p:nvPr/>
        </p:nvSpPr>
        <p:spPr>
          <a:xfrm>
            <a:off x="2783166" y="15532"/>
            <a:ext cx="9408834" cy="1066541"/>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4000" b="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vi-VN" sz="3200" b="1" dirty="0" smtClean="0">
                <a:solidFill>
                  <a:srgbClr val="FF0000"/>
                </a:solidFill>
                <a:latin typeface="Arial" panose="020B0604020202020204" pitchFamily="34" charset="0"/>
                <a:cs typeface="Arial" panose="020B0604020202020204" pitchFamily="34" charset="0"/>
              </a:rPr>
              <a:t>TÌM HIỂU LATEX </a:t>
            </a:r>
            <a:r>
              <a:rPr lang="en-US" sz="3200" b="1" dirty="0" smtClean="0">
                <a:solidFill>
                  <a:srgbClr val="FF0000"/>
                </a:solidFill>
                <a:latin typeface="Arial" panose="020B0604020202020204" pitchFamily="34" charset="0"/>
                <a:cs typeface="Arial" panose="020B0604020202020204" pitchFamily="34" charset="0"/>
              </a:rPr>
              <a:t>VÀ</a:t>
            </a:r>
            <a:r>
              <a:rPr lang="vi-VN" sz="3200" b="1" dirty="0" smtClean="0">
                <a:solidFill>
                  <a:srgbClr val="FF0000"/>
                </a:solidFill>
                <a:latin typeface="Arial" panose="020B0604020202020204" pitchFamily="34" charset="0"/>
                <a:cs typeface="Arial" panose="020B0604020202020204" pitchFamily="34" charset="0"/>
              </a:rPr>
              <a:t> BIÊN SOẠN TÀI LIỆU</a:t>
            </a:r>
            <a:br>
              <a:rPr lang="en-US" sz="3200" b="1" dirty="0" smtClean="0">
                <a:solidFill>
                  <a:srgbClr val="FF0000"/>
                </a:solidFill>
                <a:latin typeface="Arial" panose="020B0604020202020204" pitchFamily="34" charset="0"/>
                <a:cs typeface="Arial" panose="020B0604020202020204" pitchFamily="34" charset="0"/>
              </a:rPr>
            </a:br>
            <a:r>
              <a:rPr lang="vi-VN" sz="3200" b="1" dirty="0" smtClean="0">
                <a:solidFill>
                  <a:srgbClr val="FF0000"/>
                </a:solidFill>
                <a:latin typeface="Arial" panose="020B0604020202020204" pitchFamily="34" charset="0"/>
                <a:cs typeface="Arial" panose="020B0604020202020204" pitchFamily="34" charset="0"/>
              </a:rPr>
              <a:t>HỖ</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TRỢ HỌC TẬP MÔN CƠ SỞ DỮ</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LIỆU </a:t>
            </a:r>
            <a:endParaRPr lang="en-US" sz="3200" b="1" dirty="0">
              <a:solidFill>
                <a:srgbClr val="FF0000"/>
              </a:solidFill>
              <a:latin typeface="Arial" panose="020B0604020202020204" pitchFamily="34" charset="0"/>
              <a:cs typeface="Arial" panose="020B0604020202020204" pitchFamily="34" charset="0"/>
            </a:endParaRPr>
          </a:p>
        </p:txBody>
      </p:sp>
      <p:sp>
        <p:nvSpPr>
          <p:cNvPr id="14" name="Text Box 6"/>
          <p:cNvSpPr txBox="1"/>
          <p:nvPr/>
        </p:nvSpPr>
        <p:spPr>
          <a:xfrm>
            <a:off x="1774498" y="1139946"/>
            <a:ext cx="4654877" cy="754184"/>
          </a:xfrm>
          <a:prstGeom prst="rect">
            <a:avLst/>
          </a:prstGeom>
          <a:noFill/>
        </p:spPr>
        <p:txBody>
          <a:bodyPr wrap="square" rtlCol="0" anchor="ctr" anchorCtr="0">
            <a:noAutofit/>
          </a:bodyPr>
          <a:lstStyle/>
          <a:p>
            <a:pPr algn="l">
              <a:lnSpc>
                <a:spcPct val="150000"/>
              </a:lnSpc>
            </a:pPr>
            <a:r>
              <a:rPr lang="en-US" sz="2800" b="1" dirty="0" err="1" smtClean="0">
                <a:latin typeface="Arial" panose="020B0604020202020204" pitchFamily="34" charset="0"/>
                <a:cs typeface="Arial" panose="020B0604020202020204" pitchFamily="34" charset="0"/>
                <a:sym typeface="+mn-ea"/>
              </a:rPr>
              <a:t>Lý</a:t>
            </a:r>
            <a:r>
              <a:rPr lang="en-US" sz="2800" b="1" dirty="0" smtClean="0">
                <a:latin typeface="Arial" panose="020B0604020202020204" pitchFamily="34" charset="0"/>
                <a:cs typeface="Arial" panose="020B0604020202020204" pitchFamily="34" charset="0"/>
                <a:sym typeface="+mn-ea"/>
              </a:rPr>
              <a:t> do </a:t>
            </a:r>
            <a:r>
              <a:rPr lang="en-US" sz="2800" b="1" dirty="0" err="1" smtClean="0">
                <a:latin typeface="Arial" panose="020B0604020202020204" pitchFamily="34" charset="0"/>
                <a:cs typeface="Arial" panose="020B0604020202020204" pitchFamily="34" charset="0"/>
                <a:sym typeface="+mn-ea"/>
              </a:rPr>
              <a:t>chọn</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đề</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tài</a:t>
            </a:r>
            <a:endParaRPr lang="en-US" sz="2800" b="1" dirty="0">
              <a:latin typeface="Arial" panose="020B0604020202020204" pitchFamily="34" charset="0"/>
              <a:cs typeface="Arial" panose="020B0604020202020204" pitchFamily="34" charset="0"/>
              <a:sym typeface="+mn-ea"/>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8762" y="2752708"/>
            <a:ext cx="4900613" cy="2624154"/>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9412" y="2752708"/>
            <a:ext cx="4900613" cy="26241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sh/>
      </p:transition>
    </mc:Choice>
    <mc:Fallback>
      <p:transition spd="med">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74498" y="73405"/>
            <a:ext cx="1008668" cy="1008668"/>
          </a:xfrm>
          <a:prstGeom prst="rect">
            <a:avLst/>
          </a:prstGeom>
        </p:spPr>
      </p:pic>
      <p:sp>
        <p:nvSpPr>
          <p:cNvPr id="5" name="Title 1"/>
          <p:cNvSpPr txBox="1"/>
          <p:nvPr/>
        </p:nvSpPr>
        <p:spPr>
          <a:xfrm>
            <a:off x="2783166" y="15532"/>
            <a:ext cx="9408834" cy="1066541"/>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4000" b="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vi-VN" sz="3200" b="1" dirty="0" smtClean="0">
                <a:solidFill>
                  <a:srgbClr val="FF0000"/>
                </a:solidFill>
                <a:latin typeface="Arial" panose="020B0604020202020204" pitchFamily="34" charset="0"/>
                <a:cs typeface="Arial" panose="020B0604020202020204" pitchFamily="34" charset="0"/>
              </a:rPr>
              <a:t>TÌM HIỂU LATEX </a:t>
            </a:r>
            <a:r>
              <a:rPr lang="en-US" sz="3200" b="1" dirty="0" smtClean="0">
                <a:solidFill>
                  <a:srgbClr val="FF0000"/>
                </a:solidFill>
                <a:latin typeface="Arial" panose="020B0604020202020204" pitchFamily="34" charset="0"/>
                <a:cs typeface="Arial" panose="020B0604020202020204" pitchFamily="34" charset="0"/>
              </a:rPr>
              <a:t>VÀ</a:t>
            </a:r>
            <a:r>
              <a:rPr lang="vi-VN" sz="3200" b="1" dirty="0" smtClean="0">
                <a:solidFill>
                  <a:srgbClr val="FF0000"/>
                </a:solidFill>
                <a:latin typeface="Arial" panose="020B0604020202020204" pitchFamily="34" charset="0"/>
                <a:cs typeface="Arial" panose="020B0604020202020204" pitchFamily="34" charset="0"/>
              </a:rPr>
              <a:t> BIÊN SOẠN TÀI LIỆU</a:t>
            </a:r>
            <a:br>
              <a:rPr lang="en-US" sz="3200" b="1" dirty="0" smtClean="0">
                <a:solidFill>
                  <a:srgbClr val="FF0000"/>
                </a:solidFill>
                <a:latin typeface="Arial" panose="020B0604020202020204" pitchFamily="34" charset="0"/>
                <a:cs typeface="Arial" panose="020B0604020202020204" pitchFamily="34" charset="0"/>
              </a:rPr>
            </a:br>
            <a:r>
              <a:rPr lang="vi-VN" sz="3200" b="1" dirty="0" smtClean="0">
                <a:solidFill>
                  <a:srgbClr val="FF0000"/>
                </a:solidFill>
                <a:latin typeface="Arial" panose="020B0604020202020204" pitchFamily="34" charset="0"/>
                <a:cs typeface="Arial" panose="020B0604020202020204" pitchFamily="34" charset="0"/>
              </a:rPr>
              <a:t>HỖ</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TRỢ HỌC TẬP MÔN CƠ SỞ DỮ</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LIỆU </a:t>
            </a:r>
            <a:endParaRPr lang="en-US" sz="3200" b="1" dirty="0">
              <a:solidFill>
                <a:srgbClr val="FF0000"/>
              </a:solidFill>
              <a:latin typeface="Arial" panose="020B0604020202020204" pitchFamily="34" charset="0"/>
              <a:cs typeface="Arial" panose="020B0604020202020204" pitchFamily="34" charset="0"/>
            </a:endParaRPr>
          </a:p>
        </p:txBody>
      </p:sp>
      <p:sp>
        <p:nvSpPr>
          <p:cNvPr id="14" name="Text Box 6"/>
          <p:cNvSpPr txBox="1"/>
          <p:nvPr/>
        </p:nvSpPr>
        <p:spPr>
          <a:xfrm>
            <a:off x="1774498" y="1139946"/>
            <a:ext cx="5240665" cy="594851"/>
          </a:xfrm>
          <a:prstGeom prst="rect">
            <a:avLst/>
          </a:prstGeom>
          <a:noFill/>
        </p:spPr>
        <p:txBody>
          <a:bodyPr wrap="square" rtlCol="0" anchor="ctr" anchorCtr="0">
            <a:noAutofit/>
          </a:bodyPr>
          <a:lstStyle/>
          <a:p>
            <a:pPr algn="l">
              <a:lnSpc>
                <a:spcPct val="150000"/>
              </a:lnSpc>
            </a:pPr>
            <a:r>
              <a:rPr lang="en-US" sz="2800" b="1" dirty="0" err="1" smtClean="0">
                <a:latin typeface="Arial" panose="020B0604020202020204" pitchFamily="34" charset="0"/>
                <a:cs typeface="Arial" panose="020B0604020202020204" pitchFamily="34" charset="0"/>
                <a:sym typeface="+mn-ea"/>
              </a:rPr>
              <a:t>Phạm</a:t>
            </a:r>
            <a:r>
              <a:rPr lang="en-US" sz="2800" b="1" dirty="0" smtClean="0">
                <a:latin typeface="Arial" panose="020B0604020202020204" pitchFamily="34" charset="0"/>
                <a:cs typeface="Arial" panose="020B0604020202020204" pitchFamily="34" charset="0"/>
                <a:sym typeface="+mn-ea"/>
              </a:rPr>
              <a:t> vi </a:t>
            </a:r>
            <a:r>
              <a:rPr lang="en-US" sz="2800" b="1" dirty="0" err="1" smtClean="0">
                <a:latin typeface="Arial" panose="020B0604020202020204" pitchFamily="34" charset="0"/>
                <a:cs typeface="Arial" panose="020B0604020202020204" pitchFamily="34" charset="0"/>
                <a:sym typeface="+mn-ea"/>
              </a:rPr>
              <a:t>nghiên</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cứu</a:t>
            </a:r>
            <a:endParaRPr lang="en-US" sz="2800" b="1" dirty="0">
              <a:latin typeface="Arial" panose="020B0604020202020204" pitchFamily="34" charset="0"/>
              <a:cs typeface="Arial" panose="020B0604020202020204" pitchFamily="34" charset="0"/>
              <a:sym typeface="+mn-ea"/>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4308" y="2565303"/>
            <a:ext cx="4541044" cy="284007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5163" y="2565303"/>
            <a:ext cx="4541044" cy="28400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74498" y="73405"/>
            <a:ext cx="1008668" cy="1008668"/>
          </a:xfrm>
          <a:prstGeom prst="rect">
            <a:avLst/>
          </a:prstGeom>
        </p:spPr>
      </p:pic>
      <p:sp>
        <p:nvSpPr>
          <p:cNvPr id="5" name="Title 1"/>
          <p:cNvSpPr txBox="1"/>
          <p:nvPr/>
        </p:nvSpPr>
        <p:spPr>
          <a:xfrm>
            <a:off x="1774498" y="15532"/>
            <a:ext cx="10417502" cy="1066541"/>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4000" b="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vi-VN" sz="3200" b="1" dirty="0" smtClean="0">
                <a:solidFill>
                  <a:srgbClr val="FF0000"/>
                </a:solidFill>
                <a:latin typeface="Arial" panose="020B0604020202020204" pitchFamily="34" charset="0"/>
                <a:cs typeface="Arial" panose="020B0604020202020204" pitchFamily="34" charset="0"/>
              </a:rPr>
              <a:t>TÌM HIỂU LATEX </a:t>
            </a:r>
            <a:r>
              <a:rPr lang="en-US" sz="3200" b="1" dirty="0" smtClean="0">
                <a:solidFill>
                  <a:srgbClr val="FF0000"/>
                </a:solidFill>
                <a:latin typeface="Arial" panose="020B0604020202020204" pitchFamily="34" charset="0"/>
                <a:cs typeface="Arial" panose="020B0604020202020204" pitchFamily="34" charset="0"/>
              </a:rPr>
              <a:t>VÀ</a:t>
            </a:r>
            <a:r>
              <a:rPr lang="vi-VN" sz="3200" b="1" dirty="0" smtClean="0">
                <a:solidFill>
                  <a:srgbClr val="FF0000"/>
                </a:solidFill>
                <a:latin typeface="Arial" panose="020B0604020202020204" pitchFamily="34" charset="0"/>
                <a:cs typeface="Arial" panose="020B0604020202020204" pitchFamily="34" charset="0"/>
              </a:rPr>
              <a:t> BIÊN SOẠN TÀI LIỆU</a:t>
            </a:r>
            <a:br>
              <a:rPr lang="en-US" sz="3200" b="1" dirty="0" smtClean="0">
                <a:solidFill>
                  <a:srgbClr val="FF0000"/>
                </a:solidFill>
                <a:latin typeface="Arial" panose="020B0604020202020204" pitchFamily="34" charset="0"/>
                <a:cs typeface="Arial" panose="020B0604020202020204" pitchFamily="34" charset="0"/>
              </a:rPr>
            </a:br>
            <a:r>
              <a:rPr lang="vi-VN" sz="3200" b="1" dirty="0" smtClean="0">
                <a:solidFill>
                  <a:srgbClr val="FF0000"/>
                </a:solidFill>
                <a:latin typeface="Arial" panose="020B0604020202020204" pitchFamily="34" charset="0"/>
                <a:cs typeface="Arial" panose="020B0604020202020204" pitchFamily="34" charset="0"/>
              </a:rPr>
              <a:t>HỖ</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TRỢ HỌC TẬP MÔN CƠ SỞ DỮ</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LIỆU </a:t>
            </a:r>
            <a:endParaRPr lang="en-US" sz="3200" b="1" dirty="0">
              <a:solidFill>
                <a:srgbClr val="FF0000"/>
              </a:solidFill>
              <a:latin typeface="Arial" panose="020B0604020202020204" pitchFamily="34" charset="0"/>
              <a:cs typeface="Arial" panose="020B0604020202020204" pitchFamily="34" charset="0"/>
            </a:endParaRPr>
          </a:p>
        </p:txBody>
      </p:sp>
      <p:sp>
        <p:nvSpPr>
          <p:cNvPr id="7" name="Rectangle: Rounded Corners 3"/>
          <p:cNvSpPr/>
          <p:nvPr/>
        </p:nvSpPr>
        <p:spPr>
          <a:xfrm>
            <a:off x="3843443" y="1091571"/>
            <a:ext cx="6279611" cy="573107"/>
          </a:xfrm>
          <a:prstGeom prst="roundRect">
            <a:avLst/>
          </a:prstGeom>
          <a:solidFill>
            <a:schemeClr val="accent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4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NGÔN NGỮ DÙNG ĐỂ XÂY DỰNG DEMO</a:t>
            </a:r>
            <a:endParaRPr lang="en-US" altLang="en-US" sz="24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8832" y="1421508"/>
            <a:ext cx="5320389" cy="2021748"/>
          </a:xfrm>
          <a:prstGeom prst="rect">
            <a:avLst/>
          </a:prstGeom>
        </p:spPr>
      </p:pic>
      <p:sp>
        <p:nvSpPr>
          <p:cNvPr id="8" name="TextBox 7"/>
          <p:cNvSpPr txBox="1"/>
          <p:nvPr/>
        </p:nvSpPr>
        <p:spPr>
          <a:xfrm>
            <a:off x="2201090" y="3553428"/>
            <a:ext cx="4047568" cy="3231654"/>
          </a:xfrm>
          <a:prstGeom prst="rect">
            <a:avLst/>
          </a:prstGeom>
          <a:noFill/>
        </p:spPr>
        <p:txBody>
          <a:bodyPr wrap="square" rtlCol="0">
            <a:spAutoFit/>
          </a:bodyPr>
          <a:lstStyle/>
          <a:p>
            <a:r>
              <a:rPr lang="en-US" sz="2400" b="1" dirty="0" err="1" smtClean="0">
                <a:latin typeface="Arial" panose="020B0604020202020204" pitchFamily="34" charset="0"/>
                <a:cs typeface="Arial" panose="020B0604020202020204" pitchFamily="34" charset="0"/>
              </a:rPr>
              <a:t>Ưu</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điểm</a:t>
            </a:r>
            <a:endParaRPr lang="en-US" sz="2400" b="1" dirty="0" smtClean="0">
              <a:latin typeface="Arial" panose="020B0604020202020204" pitchFamily="34" charset="0"/>
              <a:cs typeface="Arial" panose="020B0604020202020204" pitchFamily="34" charset="0"/>
            </a:endParaRPr>
          </a:p>
          <a:p>
            <a:pPr marL="800100" lvl="1" indent="-342900">
              <a:lnSpc>
                <a:spcPct val="150000"/>
              </a:lnSpc>
              <a:buFont typeface="Wingdings" panose="05000000000000000000" pitchFamily="2" charset="2"/>
              <a:buChar char="q"/>
            </a:pPr>
            <a:r>
              <a:rPr lang="en-US" sz="2400" dirty="0" err="1" smtClean="0">
                <a:latin typeface="Arial" panose="020B0604020202020204" pitchFamily="34" charset="0"/>
                <a:cs typeface="Arial" panose="020B0604020202020204" pitchFamily="34" charset="0"/>
              </a:rPr>
              <a:t>Chất</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lượng</a:t>
            </a:r>
            <a:r>
              <a:rPr lang="en-US" sz="2400" dirty="0" smtClean="0">
                <a:latin typeface="Arial" panose="020B0604020202020204" pitchFamily="34" charset="0"/>
                <a:cs typeface="Arial" panose="020B0604020202020204" pitchFamily="34" charset="0"/>
              </a:rPr>
              <a:t> in </a:t>
            </a:r>
            <a:r>
              <a:rPr lang="en-US" sz="2400" dirty="0" err="1" smtClean="0">
                <a:latin typeface="Arial" panose="020B0604020202020204" pitchFamily="34" charset="0"/>
                <a:cs typeface="Arial" panose="020B0604020202020204" pitchFamily="34" charset="0"/>
              </a:rPr>
              <a:t>ấn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cao</a:t>
            </a:r>
            <a:endParaRPr lang="en-US" sz="2400" dirty="0" smtClean="0">
              <a:latin typeface="Arial" panose="020B0604020202020204" pitchFamily="34" charset="0"/>
              <a:cs typeface="Arial" panose="020B0604020202020204" pitchFamily="34" charset="0"/>
            </a:endParaRPr>
          </a:p>
          <a:p>
            <a:pPr marL="800100" lvl="1" indent="-342900">
              <a:lnSpc>
                <a:spcPct val="150000"/>
              </a:lnSpc>
              <a:buFont typeface="Wingdings" panose="05000000000000000000" pitchFamily="2" charset="2"/>
              <a:buChar char="q"/>
            </a:pPr>
            <a:r>
              <a:rPr lang="en-US" sz="2400" dirty="0" err="1" smtClean="0">
                <a:latin typeface="Arial" panose="020B0604020202020204" pitchFamily="34" charset="0"/>
                <a:cs typeface="Arial" panose="020B0604020202020204" pitchFamily="34" charset="0"/>
              </a:rPr>
              <a:t>Tự</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động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và</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nhất</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quán</a:t>
            </a:r>
            <a:endParaRPr lang="en-US" sz="2400" dirty="0" smtClean="0">
              <a:latin typeface="Arial" panose="020B0604020202020204" pitchFamily="34" charset="0"/>
              <a:cs typeface="Arial" panose="020B0604020202020204" pitchFamily="34" charset="0"/>
            </a:endParaRPr>
          </a:p>
          <a:p>
            <a:pPr marL="800100" lvl="1" indent="-342900">
              <a:lnSpc>
                <a:spcPct val="150000"/>
              </a:lnSpc>
              <a:buFont typeface="Wingdings" panose="05000000000000000000" pitchFamily="2" charset="2"/>
              <a:buChar char="q"/>
            </a:pPr>
            <a:r>
              <a:rPr lang="en-US" sz="2400" dirty="0" err="1" smtClean="0">
                <a:latin typeface="Arial" panose="020B0604020202020204" pitchFamily="34" charset="0"/>
                <a:cs typeface="Arial" panose="020B0604020202020204" pitchFamily="34" charset="0"/>
              </a:rPr>
              <a:t>Hỗ</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trợ</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đa</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ngôn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ngữ</a:t>
            </a:r>
            <a:endParaRPr lang="en-US" sz="2400" dirty="0" smtClean="0">
              <a:latin typeface="Arial" panose="020B0604020202020204" pitchFamily="34" charset="0"/>
              <a:cs typeface="Arial" panose="020B0604020202020204" pitchFamily="34" charset="0"/>
            </a:endParaRPr>
          </a:p>
          <a:p>
            <a:pPr marL="800100" lvl="1" indent="-342900">
              <a:lnSpc>
                <a:spcPct val="150000"/>
              </a:lnSpc>
              <a:buFont typeface="Wingdings" panose="05000000000000000000" pitchFamily="2" charset="2"/>
              <a:buChar char="q"/>
            </a:pPr>
            <a:r>
              <a:rPr lang="en-US" sz="2400" dirty="0" err="1" smtClean="0">
                <a:latin typeface="Arial" panose="020B0604020202020204" pitchFamily="34" charset="0"/>
                <a:cs typeface="Arial" panose="020B0604020202020204" pitchFamily="34" charset="0"/>
              </a:rPr>
              <a:t>Mạnh</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mẽ</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trong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xử</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lý</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công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thức</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toán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học</a:t>
            </a:r>
            <a:endParaRPr lang="en-US" sz="2400" dirty="0">
              <a:latin typeface="Arial" panose="020B0604020202020204" pitchFamily="34" charset="0"/>
              <a:cs typeface="Arial" panose="020B0604020202020204" pitchFamily="34" charset="0"/>
            </a:endParaRPr>
          </a:p>
        </p:txBody>
      </p:sp>
      <p:sp>
        <p:nvSpPr>
          <p:cNvPr id="10" name="TextBox 9"/>
          <p:cNvSpPr txBox="1"/>
          <p:nvPr/>
        </p:nvSpPr>
        <p:spPr>
          <a:xfrm>
            <a:off x="7037407" y="3541853"/>
            <a:ext cx="4729236" cy="3231654"/>
          </a:xfrm>
          <a:prstGeom prst="rect">
            <a:avLst/>
          </a:prstGeom>
          <a:noFill/>
        </p:spPr>
        <p:txBody>
          <a:bodyPr wrap="square" rtlCol="0">
            <a:spAutoFit/>
          </a:bodyPr>
          <a:lstStyle/>
          <a:p>
            <a:r>
              <a:rPr lang="en-US" sz="2400" b="1" dirty="0" err="1" smtClean="0">
                <a:latin typeface="Arial" panose="020B0604020202020204" pitchFamily="34" charset="0"/>
                <a:cs typeface="Arial" panose="020B0604020202020204" pitchFamily="34" charset="0"/>
              </a:rPr>
              <a:t>Nhược</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điểm</a:t>
            </a:r>
            <a:endParaRPr lang="en-US" sz="2400" b="1" dirty="0" smtClean="0">
              <a:latin typeface="Arial" panose="020B0604020202020204" pitchFamily="34" charset="0"/>
              <a:cs typeface="Arial" panose="020B0604020202020204" pitchFamily="34" charset="0"/>
            </a:endParaRPr>
          </a:p>
          <a:p>
            <a:pPr marL="800100" lvl="1" indent="-342900">
              <a:lnSpc>
                <a:spcPct val="150000"/>
              </a:lnSpc>
              <a:buFont typeface="Wingdings" panose="05000000000000000000" pitchFamily="2" charset="2"/>
              <a:buChar char="q"/>
            </a:pPr>
            <a:r>
              <a:rPr lang="en-US" sz="2400" dirty="0" err="1" smtClean="0">
                <a:latin typeface="Arial" panose="020B0604020202020204" pitchFamily="34" charset="0"/>
                <a:cs typeface="Arial" panose="020B0604020202020204" pitchFamily="34" charset="0"/>
              </a:rPr>
              <a:t>Phải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ghi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nhớ</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các</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tên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lệnh</a:t>
            </a:r>
            <a:endParaRPr lang="en-US" sz="2400" dirty="0" smtClean="0">
              <a:latin typeface="Arial" panose="020B0604020202020204" pitchFamily="34" charset="0"/>
              <a:cs typeface="Arial" panose="020B0604020202020204" pitchFamily="34" charset="0"/>
            </a:endParaRPr>
          </a:p>
          <a:p>
            <a:pPr marL="800100" lvl="1" indent="-342900">
              <a:lnSpc>
                <a:spcPct val="150000"/>
              </a:lnSpc>
              <a:buFont typeface="Wingdings" panose="05000000000000000000" pitchFamily="2" charset="2"/>
              <a:buChar char="q"/>
            </a:pPr>
            <a:r>
              <a:rPr lang="en-US" sz="2400" dirty="0" err="1" smtClean="0">
                <a:latin typeface="Arial" panose="020B0604020202020204" pitchFamily="34" charset="0"/>
                <a:cs typeface="Arial" panose="020B0604020202020204" pitchFamily="34" charset="0"/>
              </a:rPr>
              <a:t>Mất</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nhiều</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thời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gian</a:t>
            </a:r>
            <a:endParaRPr lang="en-US" sz="2400" dirty="0" smtClean="0">
              <a:latin typeface="Arial" panose="020B0604020202020204" pitchFamily="34" charset="0"/>
              <a:cs typeface="Arial" panose="020B0604020202020204" pitchFamily="34" charset="0"/>
            </a:endParaRPr>
          </a:p>
          <a:p>
            <a:pPr marL="800100" lvl="1" indent="-342900">
              <a:lnSpc>
                <a:spcPct val="150000"/>
              </a:lnSpc>
              <a:buFont typeface="Wingdings" panose="05000000000000000000" pitchFamily="2" charset="2"/>
              <a:buChar char="q"/>
            </a:pPr>
            <a:r>
              <a:rPr lang="en-US" sz="2400" dirty="0" err="1">
                <a:latin typeface="Arial" panose="020B0604020202020204" pitchFamily="34" charset="0"/>
                <a:cs typeface="Arial" panose="020B0604020202020204" pitchFamily="34" charset="0"/>
              </a:rPr>
              <a:t>Không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nhìn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thấy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văn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bản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đang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gõ</a:t>
            </a:r>
            <a:endParaRPr lang="en-US" sz="2400" dirty="0">
              <a:latin typeface="Arial" panose="020B0604020202020204" pitchFamily="34" charset="0"/>
              <a:cs typeface="Arial" panose="020B0604020202020204" pitchFamily="34" charset="0"/>
            </a:endParaRPr>
          </a:p>
          <a:p>
            <a:pPr marL="800100" lvl="1" indent="-342900">
              <a:lnSpc>
                <a:spcPct val="150000"/>
              </a:lnSpc>
              <a:buFont typeface="Wingdings" panose="05000000000000000000" pitchFamily="2" charset="2"/>
              <a:buChar char="q"/>
            </a:pPr>
            <a:endParaRPr lang="en-US" sz="2400" dirty="0">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3386" y="1824202"/>
            <a:ext cx="1928004" cy="17950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0" grpId="0"/>
      <p:bldP spid="10" grpId="1"/>
      <p:bldP spid="7" grpId="0" animBg="1"/>
      <p:bldP spid="7"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74498" y="73405"/>
            <a:ext cx="1008668" cy="1008668"/>
          </a:xfrm>
          <a:prstGeom prst="rect">
            <a:avLst/>
          </a:prstGeom>
        </p:spPr>
      </p:pic>
      <p:sp>
        <p:nvSpPr>
          <p:cNvPr id="5" name="Title 1"/>
          <p:cNvSpPr txBox="1"/>
          <p:nvPr/>
        </p:nvSpPr>
        <p:spPr>
          <a:xfrm>
            <a:off x="1774498" y="15532"/>
            <a:ext cx="10417502" cy="1066541"/>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4000" b="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vi-VN" sz="3200" b="1" dirty="0" smtClean="0">
                <a:solidFill>
                  <a:srgbClr val="FF0000"/>
                </a:solidFill>
                <a:latin typeface="Arial" panose="020B0604020202020204" pitchFamily="34" charset="0"/>
                <a:cs typeface="Arial" panose="020B0604020202020204" pitchFamily="34" charset="0"/>
              </a:rPr>
              <a:t>TÌM HIỂU LATEX </a:t>
            </a:r>
            <a:r>
              <a:rPr lang="en-US" sz="3200" b="1" dirty="0" smtClean="0">
                <a:solidFill>
                  <a:srgbClr val="FF0000"/>
                </a:solidFill>
                <a:latin typeface="Arial" panose="020B0604020202020204" pitchFamily="34" charset="0"/>
                <a:cs typeface="Arial" panose="020B0604020202020204" pitchFamily="34" charset="0"/>
              </a:rPr>
              <a:t>VÀ</a:t>
            </a:r>
            <a:r>
              <a:rPr lang="vi-VN" sz="3200" b="1" dirty="0" smtClean="0">
                <a:solidFill>
                  <a:srgbClr val="FF0000"/>
                </a:solidFill>
                <a:latin typeface="Arial" panose="020B0604020202020204" pitchFamily="34" charset="0"/>
                <a:cs typeface="Arial" panose="020B0604020202020204" pitchFamily="34" charset="0"/>
              </a:rPr>
              <a:t> BIÊN SOẠN TÀI LIỆU</a:t>
            </a:r>
            <a:br>
              <a:rPr lang="en-US" sz="3200" b="1" dirty="0" smtClean="0">
                <a:solidFill>
                  <a:srgbClr val="FF0000"/>
                </a:solidFill>
                <a:latin typeface="Arial" panose="020B0604020202020204" pitchFamily="34" charset="0"/>
                <a:cs typeface="Arial" panose="020B0604020202020204" pitchFamily="34" charset="0"/>
              </a:rPr>
            </a:br>
            <a:r>
              <a:rPr lang="vi-VN" sz="3200" b="1" dirty="0" smtClean="0">
                <a:solidFill>
                  <a:srgbClr val="FF0000"/>
                </a:solidFill>
                <a:latin typeface="Arial" panose="020B0604020202020204" pitchFamily="34" charset="0"/>
                <a:cs typeface="Arial" panose="020B0604020202020204" pitchFamily="34" charset="0"/>
              </a:rPr>
              <a:t>HỖ</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TRỢ HỌC TẬP MÔN CƠ SỞ DỮ</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LIỆU </a:t>
            </a:r>
            <a:endParaRPr lang="en-US" sz="3200" b="1" dirty="0">
              <a:solidFill>
                <a:srgbClr val="FF0000"/>
              </a:solidFill>
              <a:latin typeface="Arial" panose="020B0604020202020204" pitchFamily="34" charset="0"/>
              <a:cs typeface="Arial" panose="020B0604020202020204" pitchFamily="34" charset="0"/>
            </a:endParaRPr>
          </a:p>
        </p:txBody>
      </p:sp>
      <p:sp>
        <p:nvSpPr>
          <p:cNvPr id="7" name="Rectangle: Rounded Corners 3"/>
          <p:cNvSpPr/>
          <p:nvPr/>
        </p:nvSpPr>
        <p:spPr>
          <a:xfrm>
            <a:off x="3843443" y="1082072"/>
            <a:ext cx="6279611" cy="573107"/>
          </a:xfrm>
          <a:prstGeom prst="roundRect">
            <a:avLst/>
          </a:prstGeom>
          <a:solidFill>
            <a:schemeClr val="accent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4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CÔNG CỤ DÙNG ĐỂ XÂY DỰNG DEMO</a:t>
            </a:r>
            <a:endParaRPr lang="en-US" altLang="en-US" sz="24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8" name="TextBox 7"/>
          <p:cNvSpPr txBox="1"/>
          <p:nvPr/>
        </p:nvSpPr>
        <p:spPr>
          <a:xfrm>
            <a:off x="2068320" y="3428823"/>
            <a:ext cx="4474160" cy="2677656"/>
          </a:xfrm>
          <a:prstGeom prst="rect">
            <a:avLst/>
          </a:prstGeom>
          <a:noFill/>
        </p:spPr>
        <p:txBody>
          <a:bodyPr wrap="square" rtlCol="0">
            <a:spAutoFit/>
          </a:bodyPr>
          <a:lstStyle/>
          <a:p>
            <a:r>
              <a:rPr lang="en-US" sz="2400" b="1" dirty="0" err="1" smtClean="0">
                <a:latin typeface="Arial" panose="020B0604020202020204" pitchFamily="34" charset="0"/>
                <a:cs typeface="Arial" panose="020B0604020202020204" pitchFamily="34" charset="0"/>
              </a:rPr>
              <a:t>Ưu</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điểm</a:t>
            </a:r>
            <a:endParaRPr lang="en-US" sz="2400" b="1" dirty="0" smtClean="0">
              <a:latin typeface="Arial" panose="020B0604020202020204" pitchFamily="34" charset="0"/>
              <a:cs typeface="Arial" panose="020B0604020202020204" pitchFamily="34" charset="0"/>
            </a:endParaRPr>
          </a:p>
          <a:p>
            <a:pPr marL="800100" lvl="1" indent="-342900">
              <a:lnSpc>
                <a:spcPct val="150000"/>
              </a:lnSpc>
              <a:buFont typeface="Wingdings" panose="05000000000000000000" pitchFamily="2" charset="2"/>
              <a:buChar char="q"/>
            </a:pPr>
            <a:r>
              <a:rPr lang="en-US" sz="2400" dirty="0" err="1" smtClean="0">
                <a:latin typeface="Arial" panose="020B0604020202020204" pitchFamily="34" charset="0"/>
                <a:cs typeface="Arial" panose="020B0604020202020204" pitchFamily="34" charset="0"/>
              </a:rPr>
              <a:t>Là</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nền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tảng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trực</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tuyến</a:t>
            </a:r>
            <a:endParaRPr lang="en-US" sz="2400" dirty="0" smtClean="0">
              <a:latin typeface="Arial" panose="020B0604020202020204" pitchFamily="34" charset="0"/>
              <a:cs typeface="Arial" panose="020B0604020202020204" pitchFamily="34" charset="0"/>
            </a:endParaRPr>
          </a:p>
          <a:p>
            <a:pPr marL="800100" lvl="1" indent="-342900">
              <a:lnSpc>
                <a:spcPct val="150000"/>
              </a:lnSpc>
              <a:buFont typeface="Wingdings" panose="05000000000000000000" pitchFamily="2" charset="2"/>
              <a:buChar char="q"/>
            </a:pPr>
            <a:r>
              <a:rPr lang="en-US" sz="2400" dirty="0" err="1" smtClean="0">
                <a:latin typeface="Arial" panose="020B0604020202020204" pitchFamily="34" charset="0"/>
                <a:cs typeface="Arial" panose="020B0604020202020204" pitchFamily="34" charset="0"/>
              </a:rPr>
              <a:t>Sử</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dụng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dễ</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dàng</a:t>
            </a:r>
            <a:endParaRPr lang="en-US" sz="2400" dirty="0" smtClean="0">
              <a:latin typeface="Arial" panose="020B0604020202020204" pitchFamily="34" charset="0"/>
              <a:cs typeface="Arial" panose="020B0604020202020204" pitchFamily="34" charset="0"/>
            </a:endParaRPr>
          </a:p>
          <a:p>
            <a:pPr marL="800100" lvl="1" indent="-342900">
              <a:lnSpc>
                <a:spcPct val="150000"/>
              </a:lnSpc>
              <a:buFont typeface="Wingdings" panose="05000000000000000000" pitchFamily="2" charset="2"/>
              <a:buChar char="q"/>
            </a:pPr>
            <a:r>
              <a:rPr lang="en-US" sz="2400" dirty="0" err="1" smtClean="0">
                <a:latin typeface="Arial" panose="020B0604020202020204" pitchFamily="34" charset="0"/>
                <a:cs typeface="Arial" panose="020B0604020202020204" pitchFamily="34" charset="0"/>
              </a:rPr>
              <a:t>Hỗ</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trợ</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cộng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tác</a:t>
            </a:r>
            <a:endParaRPr lang="en-US" sz="2400" dirty="0" smtClean="0">
              <a:latin typeface="Arial" panose="020B0604020202020204" pitchFamily="34" charset="0"/>
              <a:cs typeface="Arial" panose="020B0604020202020204" pitchFamily="34" charset="0"/>
            </a:endParaRPr>
          </a:p>
          <a:p>
            <a:pPr marL="800100" lvl="1" indent="-342900">
              <a:lnSpc>
                <a:spcPct val="150000"/>
              </a:lnSpc>
              <a:buFont typeface="Wingdings" panose="05000000000000000000" pitchFamily="2" charset="2"/>
              <a:buChar char="q"/>
            </a:pPr>
            <a:r>
              <a:rPr lang="en-US" sz="2400" dirty="0" smtClean="0">
                <a:latin typeface="Arial" panose="020B0604020202020204" pitchFamily="34" charset="0"/>
                <a:cs typeface="Arial" panose="020B0604020202020204" pitchFamily="34" charset="0"/>
              </a:rPr>
              <a:t>Chia </a:t>
            </a:r>
            <a:r>
              <a:rPr lang="en-US" sz="2400" dirty="0" err="1" smtClean="0">
                <a:latin typeface="Arial" panose="020B0604020202020204" pitchFamily="34" charset="0"/>
                <a:cs typeface="Arial" panose="020B0604020202020204" pitchFamily="34" charset="0"/>
              </a:rPr>
              <a:t>sẽ</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và</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xuất</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bản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dễ</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dàng</a:t>
            </a:r>
            <a:endParaRPr lang="en-US" sz="2400" dirty="0" smtClean="0">
              <a:latin typeface="Arial" panose="020B0604020202020204" pitchFamily="34" charset="0"/>
              <a:cs typeface="Arial" panose="020B0604020202020204" pitchFamily="34" charset="0"/>
            </a:endParaRPr>
          </a:p>
        </p:txBody>
      </p:sp>
      <p:sp>
        <p:nvSpPr>
          <p:cNvPr id="10" name="TextBox 9"/>
          <p:cNvSpPr txBox="1"/>
          <p:nvPr/>
        </p:nvSpPr>
        <p:spPr>
          <a:xfrm>
            <a:off x="6836302" y="3428823"/>
            <a:ext cx="4930341" cy="3231654"/>
          </a:xfrm>
          <a:prstGeom prst="rect">
            <a:avLst/>
          </a:prstGeom>
          <a:noFill/>
        </p:spPr>
        <p:txBody>
          <a:bodyPr wrap="square" rtlCol="0">
            <a:spAutoFit/>
          </a:bodyPr>
          <a:lstStyle/>
          <a:p>
            <a:r>
              <a:rPr lang="en-US" sz="2400" b="1" dirty="0" err="1" smtClean="0">
                <a:latin typeface="Arial" panose="020B0604020202020204" pitchFamily="34" charset="0"/>
                <a:cs typeface="Arial" panose="020B0604020202020204" pitchFamily="34" charset="0"/>
              </a:rPr>
              <a:t>Nhược</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điểm</a:t>
            </a:r>
            <a:endParaRPr lang="en-US" sz="2400" b="1" dirty="0" smtClean="0">
              <a:latin typeface="Arial" panose="020B0604020202020204" pitchFamily="34" charset="0"/>
              <a:cs typeface="Arial" panose="020B0604020202020204" pitchFamily="34" charset="0"/>
            </a:endParaRPr>
          </a:p>
          <a:p>
            <a:pPr marL="800100" lvl="1" indent="-342900">
              <a:lnSpc>
                <a:spcPct val="150000"/>
              </a:lnSpc>
              <a:buFont typeface="Wingdings" panose="05000000000000000000" pitchFamily="2" charset="2"/>
              <a:buChar char="q"/>
            </a:pPr>
            <a:r>
              <a:rPr lang="en-US" sz="2400" dirty="0" err="1" smtClean="0">
                <a:latin typeface="Arial" panose="020B0604020202020204" pitchFamily="34" charset="0"/>
                <a:cs typeface="Arial" panose="020B0604020202020204" pitchFamily="34" charset="0"/>
              </a:rPr>
              <a:t>Cần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kết</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nối</a:t>
            </a:r>
            <a:r>
              <a:rPr lang="en-US" sz="2400" dirty="0" smtClean="0">
                <a:latin typeface="Arial" panose="020B0604020202020204" pitchFamily="34" charset="0"/>
                <a:cs typeface="Arial" panose="020B0604020202020204" pitchFamily="34" charset="0"/>
              </a:rPr>
              <a:t> Internet</a:t>
            </a:r>
            <a:endParaRPr lang="en-US" sz="2400" dirty="0" smtClean="0">
              <a:latin typeface="Arial" panose="020B0604020202020204" pitchFamily="34" charset="0"/>
              <a:cs typeface="Arial" panose="020B0604020202020204" pitchFamily="34" charset="0"/>
            </a:endParaRPr>
          </a:p>
          <a:p>
            <a:pPr marL="800100" lvl="1" indent="-342900">
              <a:lnSpc>
                <a:spcPct val="150000"/>
              </a:lnSpc>
              <a:buFont typeface="Wingdings" panose="05000000000000000000" pitchFamily="2" charset="2"/>
              <a:buChar char="q"/>
            </a:pPr>
            <a:r>
              <a:rPr lang="en-US" sz="2400" dirty="0" err="1">
                <a:latin typeface="Arial" panose="020B0604020202020204" pitchFamily="34" charset="0"/>
                <a:cs typeface="Arial" panose="020B0604020202020204" pitchFamily="34" charset="0"/>
              </a:rPr>
              <a:t>Giới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hạn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tài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nguyên</a:t>
            </a:r>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ở </a:t>
            </a:r>
            <a:r>
              <a:rPr lang="en-US" sz="2400" dirty="0" err="1">
                <a:latin typeface="Arial" panose="020B0604020202020204" pitchFamily="34" charset="0"/>
                <a:cs typeface="Arial" panose="020B0604020202020204" pitchFamily="34" charset="0"/>
              </a:rPr>
              <a:t>phiên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bản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miễn</a:t>
            </a:r>
            <a:r>
              <a:rPr lang="en-US" sz="2400" dirty="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phí</a:t>
            </a:r>
            <a:r>
              <a:rPr lang="en-US" sz="2400" dirty="0" smtClean="0">
                <a:latin typeface="Arial" panose="020B0604020202020204" pitchFamily="34" charset="0"/>
                <a:cs typeface="Arial" panose="020B0604020202020204" pitchFamily="34" charset="0"/>
              </a:rPr>
              <a:t>.</a:t>
            </a:r>
            <a:endParaRPr lang="en-US" sz="2400" dirty="0" smtClean="0">
              <a:latin typeface="Arial" panose="020B0604020202020204" pitchFamily="34" charset="0"/>
              <a:cs typeface="Arial" panose="020B0604020202020204" pitchFamily="34" charset="0"/>
            </a:endParaRPr>
          </a:p>
          <a:p>
            <a:pPr marL="800100" lvl="1" indent="-342900">
              <a:lnSpc>
                <a:spcPct val="150000"/>
              </a:lnSpc>
              <a:buFont typeface="Wingdings" panose="05000000000000000000" pitchFamily="2" charset="2"/>
              <a:buChar char="q"/>
            </a:pPr>
            <a:r>
              <a:rPr lang="en-US" sz="2400" dirty="0" err="1" smtClean="0">
                <a:latin typeface="Arial" panose="020B0604020202020204" pitchFamily="34" charset="0"/>
                <a:cs typeface="Arial" panose="020B0604020202020204" pitchFamily="34" charset="0"/>
              </a:rPr>
              <a:t>Hiệu</a:t>
            </a:r>
            <a:r>
              <a:rPr lang="en-US" sz="2400" dirty="0" smtClean="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suất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bị</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giảm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tài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liệu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lớn</a:t>
            </a:r>
            <a:endParaRPr lang="en-US" sz="24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1087" y="1556840"/>
            <a:ext cx="5104321" cy="19850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0" grpId="0"/>
      <p:bldP spid="10" grpId="1"/>
      <p:bldP spid="7" grpId="0" animBg="1"/>
      <p:bldP spid="7"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74498" y="73405"/>
            <a:ext cx="1008668" cy="1008668"/>
          </a:xfrm>
          <a:prstGeom prst="rect">
            <a:avLst/>
          </a:prstGeom>
        </p:spPr>
      </p:pic>
      <p:sp>
        <p:nvSpPr>
          <p:cNvPr id="5" name="Title 1"/>
          <p:cNvSpPr txBox="1"/>
          <p:nvPr/>
        </p:nvSpPr>
        <p:spPr>
          <a:xfrm>
            <a:off x="1774498" y="15532"/>
            <a:ext cx="10417502" cy="1066541"/>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4000" b="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vi-VN" sz="3200" b="1" dirty="0" smtClean="0">
                <a:solidFill>
                  <a:srgbClr val="FF0000"/>
                </a:solidFill>
                <a:latin typeface="Arial" panose="020B0604020202020204" pitchFamily="34" charset="0"/>
                <a:cs typeface="Arial" panose="020B0604020202020204" pitchFamily="34" charset="0"/>
              </a:rPr>
              <a:t>TÌM HIỂU LATEX </a:t>
            </a:r>
            <a:r>
              <a:rPr lang="en-US" sz="3200" b="1" dirty="0" smtClean="0">
                <a:solidFill>
                  <a:srgbClr val="FF0000"/>
                </a:solidFill>
                <a:latin typeface="Arial" panose="020B0604020202020204" pitchFamily="34" charset="0"/>
                <a:cs typeface="Arial" panose="020B0604020202020204" pitchFamily="34" charset="0"/>
              </a:rPr>
              <a:t>VÀ</a:t>
            </a:r>
            <a:r>
              <a:rPr lang="vi-VN" sz="3200" b="1" dirty="0" smtClean="0">
                <a:solidFill>
                  <a:srgbClr val="FF0000"/>
                </a:solidFill>
                <a:latin typeface="Arial" panose="020B0604020202020204" pitchFamily="34" charset="0"/>
                <a:cs typeface="Arial" panose="020B0604020202020204" pitchFamily="34" charset="0"/>
              </a:rPr>
              <a:t> BIÊN SOẠN TÀI LIỆU</a:t>
            </a:r>
            <a:br>
              <a:rPr lang="en-US" sz="3200" b="1" dirty="0" smtClean="0">
                <a:solidFill>
                  <a:srgbClr val="FF0000"/>
                </a:solidFill>
                <a:latin typeface="Arial" panose="020B0604020202020204" pitchFamily="34" charset="0"/>
                <a:cs typeface="Arial" panose="020B0604020202020204" pitchFamily="34" charset="0"/>
              </a:rPr>
            </a:br>
            <a:r>
              <a:rPr lang="vi-VN" sz="3200" b="1" dirty="0" smtClean="0">
                <a:solidFill>
                  <a:srgbClr val="FF0000"/>
                </a:solidFill>
                <a:latin typeface="Arial" panose="020B0604020202020204" pitchFamily="34" charset="0"/>
                <a:cs typeface="Arial" panose="020B0604020202020204" pitchFamily="34" charset="0"/>
              </a:rPr>
              <a:t>HỖ</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TRỢ HỌC TẬP MÔN CƠ SỞ DỮ</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LIỆU </a:t>
            </a:r>
            <a:endParaRPr lang="en-US" sz="3200" b="1" dirty="0">
              <a:solidFill>
                <a:srgbClr val="FF0000"/>
              </a:solidFill>
              <a:latin typeface="Arial" panose="020B0604020202020204" pitchFamily="34" charset="0"/>
              <a:cs typeface="Arial" panose="020B0604020202020204" pitchFamily="34" charset="0"/>
            </a:endParaRPr>
          </a:p>
        </p:txBody>
      </p:sp>
      <p:sp>
        <p:nvSpPr>
          <p:cNvPr id="7" name="Rectangle: Rounded Corners 3"/>
          <p:cNvSpPr/>
          <p:nvPr/>
        </p:nvSpPr>
        <p:spPr>
          <a:xfrm>
            <a:off x="3843443" y="1082072"/>
            <a:ext cx="6279611" cy="573107"/>
          </a:xfrm>
          <a:prstGeom prst="roundRect">
            <a:avLst/>
          </a:prstGeom>
          <a:solidFill>
            <a:schemeClr val="accent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4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BIÊN SOẠN TÀI LIỆU CSDL</a:t>
            </a:r>
            <a:endParaRPr lang="en-US" altLang="en-US" sz="24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9" name="Text Box 6"/>
          <p:cNvSpPr txBox="1"/>
          <p:nvPr/>
        </p:nvSpPr>
        <p:spPr>
          <a:xfrm>
            <a:off x="1774190" y="1655445"/>
            <a:ext cx="5723890" cy="582930"/>
          </a:xfrm>
          <a:prstGeom prst="rect">
            <a:avLst/>
          </a:prstGeom>
          <a:noFill/>
        </p:spPr>
        <p:txBody>
          <a:bodyPr wrap="square" rtlCol="0" anchor="ctr" anchorCtr="0">
            <a:noAutofit/>
          </a:bodyPr>
          <a:lstStyle/>
          <a:p>
            <a:pPr algn="l">
              <a:lnSpc>
                <a:spcPct val="150000"/>
              </a:lnSpc>
            </a:pPr>
            <a:r>
              <a:rPr lang="en-US" altLang="en-US" sz="2800" b="1" dirty="0" smtClean="0">
                <a:latin typeface="Arial" panose="020B0604020202020204" pitchFamily="34" charset="0"/>
                <a:cs typeface="Arial" panose="020B0604020202020204" pitchFamily="34" charset="0"/>
                <a:sym typeface="+mn-ea"/>
              </a:rPr>
              <a:t>1. </a:t>
            </a:r>
            <a:r>
              <a:rPr lang="en-US" altLang="en-US" sz="2800" b="1" dirty="0" err="1" smtClean="0">
                <a:latin typeface="Arial" panose="020B0604020202020204" pitchFamily="34" charset="0"/>
                <a:cs typeface="Arial" panose="020B0604020202020204" pitchFamily="34" charset="0"/>
                <a:sym typeface="+mn-ea"/>
              </a:rPr>
              <a:t>Cấu</a:t>
            </a:r>
            <a:r>
              <a:rPr lang="en-US" altLang="en-US" sz="2800" b="1" dirty="0" smtClean="0">
                <a:latin typeface="Arial" panose="020B0604020202020204" pitchFamily="34" charset="0"/>
                <a:cs typeface="Arial" panose="020B0604020202020204" pitchFamily="34" charset="0"/>
                <a:sym typeface="+mn-ea"/>
              </a:rPr>
              <a:t> </a:t>
            </a:r>
            <a:r>
              <a:rPr lang="en-US" altLang="en-US" sz="2800" b="1" dirty="0" err="1" smtClean="0">
                <a:latin typeface="Arial" panose="020B0604020202020204" pitchFamily="34" charset="0"/>
                <a:cs typeface="Arial" panose="020B0604020202020204" pitchFamily="34" charset="0"/>
                <a:sym typeface="+mn-ea"/>
              </a:rPr>
              <a:t>trúc</a:t>
            </a:r>
            <a:r>
              <a:rPr lang="en-US" altLang="en-US" sz="2800" b="1" dirty="0" smtClean="0">
                <a:latin typeface="Arial" panose="020B0604020202020204" pitchFamily="34" charset="0"/>
                <a:cs typeface="Arial" panose="020B0604020202020204" pitchFamily="34" charset="0"/>
                <a:sym typeface="+mn-ea"/>
              </a:rPr>
              <a:t> </a:t>
            </a:r>
            <a:r>
              <a:rPr lang="en-US" altLang="en-US" sz="2800" b="1" dirty="0" err="1" smtClean="0">
                <a:latin typeface="Arial" panose="020B0604020202020204" pitchFamily="34" charset="0"/>
                <a:cs typeface="Arial" panose="020B0604020202020204" pitchFamily="34" charset="0"/>
                <a:sym typeface="+mn-ea"/>
              </a:rPr>
              <a:t>của</a:t>
            </a:r>
            <a:r>
              <a:rPr lang="en-US" altLang="en-US" sz="2800" b="1" dirty="0" smtClean="0">
                <a:latin typeface="Arial" panose="020B0604020202020204" pitchFamily="34" charset="0"/>
                <a:cs typeface="Arial" panose="020B0604020202020204" pitchFamily="34" charset="0"/>
                <a:sym typeface="+mn-ea"/>
              </a:rPr>
              <a:t> </a:t>
            </a:r>
            <a:r>
              <a:rPr lang="en-US" altLang="en-US" sz="2800" b="1" dirty="0" err="1" smtClean="0">
                <a:latin typeface="Arial" panose="020B0604020202020204" pitchFamily="34" charset="0"/>
                <a:cs typeface="Arial" panose="020B0604020202020204" pitchFamily="34" charset="0"/>
                <a:sym typeface="+mn-ea"/>
              </a:rPr>
              <a:t>thư</a:t>
            </a:r>
            <a:r>
              <a:rPr lang="en-US" altLang="en-US" sz="2800" b="1" dirty="0" smtClean="0">
                <a:latin typeface="Arial" panose="020B0604020202020204" pitchFamily="34" charset="0"/>
                <a:cs typeface="Arial" panose="020B0604020202020204" pitchFamily="34" charset="0"/>
                <a:sym typeface="+mn-ea"/>
              </a:rPr>
              <a:t> </a:t>
            </a:r>
            <a:r>
              <a:rPr lang="en-US" altLang="en-US" sz="2800" b="1" dirty="0" err="1" smtClean="0">
                <a:latin typeface="Arial" panose="020B0604020202020204" pitchFamily="34" charset="0"/>
                <a:cs typeface="Arial" panose="020B0604020202020204" pitchFamily="34" charset="0"/>
                <a:sym typeface="+mn-ea"/>
              </a:rPr>
              <a:t>mục</a:t>
            </a:r>
            <a:r>
              <a:rPr lang="en-US" altLang="en-US" sz="2800" b="1" dirty="0" smtClean="0">
                <a:latin typeface="Arial" panose="020B0604020202020204" pitchFamily="34" charset="0"/>
                <a:cs typeface="Arial" panose="020B0604020202020204" pitchFamily="34" charset="0"/>
                <a:sym typeface="+mn-ea"/>
              </a:rPr>
              <a:t> </a:t>
            </a:r>
            <a:r>
              <a:rPr lang="en-US" altLang="en-US" sz="2800" b="1" dirty="0" err="1" smtClean="0">
                <a:latin typeface="Arial" panose="020B0604020202020204" pitchFamily="34" charset="0"/>
                <a:cs typeface="Arial" panose="020B0604020202020204" pitchFamily="34" charset="0"/>
                <a:sym typeface="+mn-ea"/>
              </a:rPr>
              <a:t>tài</a:t>
            </a:r>
            <a:r>
              <a:rPr lang="en-US" altLang="en-US" sz="2800" b="1" dirty="0" smtClean="0">
                <a:latin typeface="Arial" panose="020B0604020202020204" pitchFamily="34" charset="0"/>
                <a:cs typeface="Arial" panose="020B0604020202020204" pitchFamily="34" charset="0"/>
                <a:sym typeface="+mn-ea"/>
              </a:rPr>
              <a:t> </a:t>
            </a:r>
            <a:r>
              <a:rPr lang="en-US" altLang="en-US" sz="2800" b="1" dirty="0" err="1" smtClean="0">
                <a:latin typeface="Arial" panose="020B0604020202020204" pitchFamily="34" charset="0"/>
                <a:cs typeface="Arial" panose="020B0604020202020204" pitchFamily="34" charset="0"/>
                <a:sym typeface="+mn-ea"/>
              </a:rPr>
              <a:t>liệu</a:t>
            </a:r>
            <a:endParaRPr lang="en-US" sz="2800" b="1" dirty="0">
              <a:latin typeface="Arial" panose="020B0604020202020204" pitchFamily="34" charset="0"/>
              <a:cs typeface="Arial" panose="020B0604020202020204" pitchFamily="34" charset="0"/>
              <a:sym typeface="+mn-ea"/>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8888" y="2619725"/>
            <a:ext cx="1445934" cy="3771999"/>
          </a:xfrm>
          <a:prstGeom prst="rect">
            <a:avLst/>
          </a:prstGeom>
        </p:spPr>
      </p:pic>
      <p:sp>
        <p:nvSpPr>
          <p:cNvPr id="16" name="Rounded Rectangle 15"/>
          <p:cNvSpPr/>
          <p:nvPr/>
        </p:nvSpPr>
        <p:spPr>
          <a:xfrm>
            <a:off x="7497792" y="2585327"/>
            <a:ext cx="2979306" cy="1026687"/>
          </a:xfrm>
          <a:prstGeom prst="round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smtClean="0">
                <a:latin typeface="Arial" panose="020B0604020202020204" pitchFamily="34" charset="0"/>
                <a:cs typeface="Arial" panose="020B0604020202020204" pitchFamily="34" charset="0"/>
              </a:rPr>
              <a:t>File </a:t>
            </a:r>
            <a:r>
              <a:rPr lang="en-US" sz="2400" dirty="0" err="1" smtClean="0">
                <a:latin typeface="Arial" panose="020B0604020202020204" pitchFamily="34" charset="0"/>
                <a:cs typeface="Arial" panose="020B0604020202020204" pitchFamily="34" charset="0"/>
              </a:rPr>
              <a:t>lưu</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trữ</a:t>
            </a:r>
            <a:r>
              <a:rPr lang="en-US" sz="2400" dirty="0" smtClean="0">
                <a:latin typeface="Arial" panose="020B0604020202020204" pitchFamily="34" charset="0"/>
                <a:cs typeface="Arial" panose="020B0604020202020204" pitchFamily="34" charset="0"/>
              </a:rPr>
              <a:t> </a:t>
            </a:r>
            <a:endParaRPr lang="en-US" sz="2400" dirty="0" smtClean="0">
              <a:latin typeface="Arial" panose="020B0604020202020204" pitchFamily="34" charset="0"/>
              <a:cs typeface="Arial" panose="020B0604020202020204" pitchFamily="34" charset="0"/>
            </a:endParaRPr>
          </a:p>
          <a:p>
            <a:pPr algn="ctr"/>
            <a:r>
              <a:rPr lang="en-US" sz="2400" dirty="0" err="1" smtClean="0">
                <a:latin typeface="Arial" panose="020B0604020202020204" pitchFamily="34" charset="0"/>
                <a:cs typeface="Arial" panose="020B0604020202020204" pitchFamily="34" charset="0"/>
              </a:rPr>
              <a:t>hình</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ảnh</a:t>
            </a:r>
            <a:r>
              <a:rPr lang="en-US" sz="2400" dirty="0" smtClean="0">
                <a:latin typeface="Arial" panose="020B0604020202020204" pitchFamily="34" charset="0"/>
                <a:cs typeface="Arial" panose="020B0604020202020204" pitchFamily="34" charset="0"/>
              </a:rPr>
              <a:t> (image)</a:t>
            </a:r>
            <a:endParaRPr lang="en-US" sz="2400" dirty="0">
              <a:latin typeface="Arial" panose="020B0604020202020204" pitchFamily="34" charset="0"/>
              <a:cs typeface="Arial" panose="020B0604020202020204" pitchFamily="34" charset="0"/>
            </a:endParaRPr>
          </a:p>
        </p:txBody>
      </p:sp>
      <p:cxnSp>
        <p:nvCxnSpPr>
          <p:cNvPr id="18" name="Straight Arrow Connector 17"/>
          <p:cNvCxnSpPr>
            <a:endCxn id="16" idx="1"/>
          </p:cNvCxnSpPr>
          <p:nvPr/>
        </p:nvCxnSpPr>
        <p:spPr>
          <a:xfrm>
            <a:off x="4329675" y="2769774"/>
            <a:ext cx="3168117" cy="32889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7512940" y="3733681"/>
            <a:ext cx="2979306" cy="818006"/>
          </a:xfrm>
          <a:prstGeom prst="round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smtClean="0">
                <a:latin typeface="Arial" panose="020B0604020202020204" pitchFamily="34" charset="0"/>
                <a:cs typeface="Arial" panose="020B0604020202020204" pitchFamily="34" charset="0"/>
              </a:rPr>
              <a:t>File </a:t>
            </a:r>
            <a:r>
              <a:rPr lang="en-US" sz="2400" dirty="0" err="1" smtClean="0">
                <a:latin typeface="Arial" panose="020B0604020202020204" pitchFamily="34" charset="0"/>
                <a:cs typeface="Arial" panose="020B0604020202020204" pitchFamily="34" charset="0"/>
              </a:rPr>
              <a:t>các</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chương</a:t>
            </a:r>
            <a:r>
              <a:rPr lang="en-US" sz="2400" dirty="0" smtClean="0">
                <a:latin typeface="Arial" panose="020B0604020202020204" pitchFamily="34" charset="0"/>
                <a:cs typeface="Arial" panose="020B0604020202020204" pitchFamily="34" charset="0"/>
              </a:rPr>
              <a:t> (1-7)</a:t>
            </a:r>
            <a:endParaRPr lang="en-US" dirty="0">
              <a:latin typeface="Arial" panose="020B0604020202020204" pitchFamily="34" charset="0"/>
              <a:cs typeface="Arial" panose="020B0604020202020204" pitchFamily="34" charset="0"/>
            </a:endParaRPr>
          </a:p>
        </p:txBody>
      </p:sp>
      <p:cxnSp>
        <p:nvCxnSpPr>
          <p:cNvPr id="24" name="Straight Arrow Connector 23"/>
          <p:cNvCxnSpPr>
            <a:stCxn id="25" idx="1"/>
            <a:endCxn id="19" idx="1"/>
          </p:cNvCxnSpPr>
          <p:nvPr/>
        </p:nvCxnSpPr>
        <p:spPr>
          <a:xfrm>
            <a:off x="4873456" y="4123169"/>
            <a:ext cx="2639484" cy="1951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5" name="Left Brace 24"/>
          <p:cNvSpPr/>
          <p:nvPr/>
        </p:nvSpPr>
        <p:spPr>
          <a:xfrm rot="10800000">
            <a:off x="4373396" y="3045689"/>
            <a:ext cx="500060" cy="2154960"/>
          </a:xfrm>
          <a:prstGeom prst="lef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Rounded Rectangle 28"/>
          <p:cNvSpPr/>
          <p:nvPr/>
        </p:nvSpPr>
        <p:spPr>
          <a:xfrm>
            <a:off x="7512939" y="4679019"/>
            <a:ext cx="2979307" cy="818006"/>
          </a:xfrm>
          <a:prstGeom prst="round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smtClean="0">
                <a:latin typeface="Arial" panose="020B0604020202020204" pitchFamily="34" charset="0"/>
                <a:cs typeface="Arial" panose="020B0604020202020204" pitchFamily="34" charset="0"/>
              </a:rPr>
              <a:t>File </a:t>
            </a:r>
            <a:r>
              <a:rPr lang="en-US" sz="2400" dirty="0" err="1" smtClean="0">
                <a:latin typeface="Arial" panose="020B0604020202020204" pitchFamily="34" charset="0"/>
                <a:cs typeface="Arial" panose="020B0604020202020204" pitchFamily="34" charset="0"/>
              </a:rPr>
              <a:t>chính</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main.tex</a:t>
            </a:r>
            <a:r>
              <a:rPr lang="en-US" sz="2400"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cxnSp>
        <p:nvCxnSpPr>
          <p:cNvPr id="32" name="Straight Arrow Connector 31"/>
          <p:cNvCxnSpPr>
            <a:endCxn id="29" idx="1"/>
          </p:cNvCxnSpPr>
          <p:nvPr/>
        </p:nvCxnSpPr>
        <p:spPr>
          <a:xfrm flipV="1">
            <a:off x="4344822" y="5088022"/>
            <a:ext cx="3168117" cy="388542"/>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7497792" y="5590228"/>
            <a:ext cx="2979307" cy="818006"/>
          </a:xfrm>
          <a:prstGeom prst="round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smtClean="0">
                <a:latin typeface="Arial" panose="020B0604020202020204" pitchFamily="34" charset="0"/>
                <a:cs typeface="Arial" panose="020B0604020202020204" pitchFamily="34" charset="0"/>
              </a:rPr>
              <a:t>File </a:t>
            </a:r>
            <a:r>
              <a:rPr lang="en-US" sz="2400" dirty="0" err="1" smtClean="0">
                <a:latin typeface="Arial" panose="020B0604020202020204" pitchFamily="34" charset="0"/>
                <a:cs typeface="Arial" panose="020B0604020202020204" pitchFamily="34" charset="0"/>
              </a:rPr>
              <a:t>tài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liệu</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tham</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khảo</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và</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từ</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viết</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tắt</a:t>
            </a:r>
            <a:endParaRPr lang="en-US" dirty="0">
              <a:latin typeface="Arial" panose="020B0604020202020204" pitchFamily="34" charset="0"/>
              <a:cs typeface="Arial" panose="020B0604020202020204" pitchFamily="34" charset="0"/>
            </a:endParaRPr>
          </a:p>
        </p:txBody>
      </p:sp>
      <p:sp>
        <p:nvSpPr>
          <p:cNvPr id="36" name="Left Brace 35"/>
          <p:cNvSpPr/>
          <p:nvPr/>
        </p:nvSpPr>
        <p:spPr>
          <a:xfrm rot="10800000">
            <a:off x="4366103" y="5753494"/>
            <a:ext cx="384340" cy="618029"/>
          </a:xfrm>
          <a:prstGeom prst="lef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7" name="Straight Arrow Connector 36"/>
          <p:cNvCxnSpPr>
            <a:stCxn id="36" idx="1"/>
            <a:endCxn id="35" idx="1"/>
          </p:cNvCxnSpPr>
          <p:nvPr/>
        </p:nvCxnSpPr>
        <p:spPr>
          <a:xfrm flipV="1">
            <a:off x="4750443" y="5999231"/>
            <a:ext cx="2747349" cy="6327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par>
                                <p:cTn id="50" presetID="10" presetClass="entr" presetSubtype="0" fill="hold" nodeType="with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fade">
                                      <p:cBhvr>
                                        <p:cTn id="52" dur="500"/>
                                        <p:tgtEl>
                                          <p:spTgt spid="3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6" grpId="0" animBg="1"/>
      <p:bldP spid="16" grpId="1" animBg="1"/>
      <p:bldP spid="25" grpId="0" animBg="1"/>
      <p:bldP spid="19" grpId="0" animBg="1"/>
      <p:bldP spid="25" grpId="1" animBg="1"/>
      <p:bldP spid="19" grpId="1" animBg="1"/>
      <p:bldP spid="29" grpId="0" animBg="1"/>
      <p:bldP spid="29" grpId="1" animBg="1"/>
      <p:bldP spid="36" grpId="0" bldLvl="0" animBg="1"/>
      <p:bldP spid="35" grpId="0" bldLvl="0" animBg="1"/>
      <p:bldP spid="36" grpId="1" animBg="1"/>
      <p:bldP spid="35" grpId="1" animBg="1"/>
      <p:bldP spid="7" grpId="0" animBg="1"/>
      <p:bldP spid="7"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74498" y="73405"/>
            <a:ext cx="1008668" cy="1008668"/>
          </a:xfrm>
          <a:prstGeom prst="rect">
            <a:avLst/>
          </a:prstGeom>
        </p:spPr>
      </p:pic>
      <p:sp>
        <p:nvSpPr>
          <p:cNvPr id="5" name="Title 1"/>
          <p:cNvSpPr txBox="1"/>
          <p:nvPr/>
        </p:nvSpPr>
        <p:spPr>
          <a:xfrm>
            <a:off x="1774498" y="15532"/>
            <a:ext cx="10417502" cy="1066541"/>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4000" b="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vi-VN" sz="3200" b="1" dirty="0" smtClean="0">
                <a:solidFill>
                  <a:srgbClr val="FF0000"/>
                </a:solidFill>
                <a:latin typeface="Arial" panose="020B0604020202020204" pitchFamily="34" charset="0"/>
                <a:cs typeface="Arial" panose="020B0604020202020204" pitchFamily="34" charset="0"/>
              </a:rPr>
              <a:t>TÌM HIỂU LATEX </a:t>
            </a:r>
            <a:r>
              <a:rPr lang="en-US" sz="3200" b="1" dirty="0" smtClean="0">
                <a:solidFill>
                  <a:srgbClr val="FF0000"/>
                </a:solidFill>
                <a:latin typeface="Arial" panose="020B0604020202020204" pitchFamily="34" charset="0"/>
                <a:cs typeface="Arial" panose="020B0604020202020204" pitchFamily="34" charset="0"/>
              </a:rPr>
              <a:t>VÀ</a:t>
            </a:r>
            <a:r>
              <a:rPr lang="vi-VN" sz="3200" b="1" dirty="0" smtClean="0">
                <a:solidFill>
                  <a:srgbClr val="FF0000"/>
                </a:solidFill>
                <a:latin typeface="Arial" panose="020B0604020202020204" pitchFamily="34" charset="0"/>
                <a:cs typeface="Arial" panose="020B0604020202020204" pitchFamily="34" charset="0"/>
              </a:rPr>
              <a:t> BIÊN SOẠN TÀI LIỆU</a:t>
            </a:r>
            <a:br>
              <a:rPr lang="en-US" sz="3200" b="1" dirty="0" smtClean="0">
                <a:solidFill>
                  <a:srgbClr val="FF0000"/>
                </a:solidFill>
                <a:latin typeface="Arial" panose="020B0604020202020204" pitchFamily="34" charset="0"/>
                <a:cs typeface="Arial" panose="020B0604020202020204" pitchFamily="34" charset="0"/>
              </a:rPr>
            </a:br>
            <a:r>
              <a:rPr lang="vi-VN" sz="3200" b="1" dirty="0" smtClean="0">
                <a:solidFill>
                  <a:srgbClr val="FF0000"/>
                </a:solidFill>
                <a:latin typeface="Arial" panose="020B0604020202020204" pitchFamily="34" charset="0"/>
                <a:cs typeface="Arial" panose="020B0604020202020204" pitchFamily="34" charset="0"/>
              </a:rPr>
              <a:t>HỖ</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TRỢ HỌC TẬP MÔN CƠ SỞ DỮ</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LIỆU </a:t>
            </a:r>
            <a:endParaRPr lang="en-US" sz="3200" b="1" dirty="0">
              <a:solidFill>
                <a:srgbClr val="FF0000"/>
              </a:solidFill>
              <a:latin typeface="Arial" panose="020B0604020202020204" pitchFamily="34" charset="0"/>
              <a:cs typeface="Arial" panose="020B0604020202020204" pitchFamily="34" charset="0"/>
            </a:endParaRPr>
          </a:p>
        </p:txBody>
      </p:sp>
      <p:sp>
        <p:nvSpPr>
          <p:cNvPr id="7" name="Rectangle: Rounded Corners 3"/>
          <p:cNvSpPr/>
          <p:nvPr/>
        </p:nvSpPr>
        <p:spPr>
          <a:xfrm>
            <a:off x="3843443" y="1082072"/>
            <a:ext cx="6279611" cy="573107"/>
          </a:xfrm>
          <a:prstGeom prst="roundRect">
            <a:avLst/>
          </a:prstGeom>
          <a:solidFill>
            <a:schemeClr val="accent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4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BIÊN SOẠN TÀI LIỆU CSDL</a:t>
            </a:r>
            <a:endParaRPr lang="en-US" altLang="en-US" sz="24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9" name="Text Box 6"/>
          <p:cNvSpPr txBox="1"/>
          <p:nvPr/>
        </p:nvSpPr>
        <p:spPr>
          <a:xfrm>
            <a:off x="1774497" y="1655179"/>
            <a:ext cx="5140652" cy="582734"/>
          </a:xfrm>
          <a:prstGeom prst="rect">
            <a:avLst/>
          </a:prstGeom>
          <a:noFill/>
        </p:spPr>
        <p:txBody>
          <a:bodyPr wrap="square" rtlCol="0" anchor="ctr" anchorCtr="0">
            <a:noAutofit/>
          </a:bodyPr>
          <a:lstStyle/>
          <a:p>
            <a:pPr algn="l">
              <a:lnSpc>
                <a:spcPct val="150000"/>
              </a:lnSpc>
            </a:pPr>
            <a:r>
              <a:rPr lang="en-US" sz="2800" b="1" dirty="0" smtClean="0">
                <a:latin typeface="Arial" panose="020B0604020202020204" pitchFamily="34" charset="0"/>
                <a:cs typeface="Arial" panose="020B0604020202020204" pitchFamily="34" charset="0"/>
                <a:sym typeface="+mn-ea"/>
              </a:rPr>
              <a:t>2. </a:t>
            </a:r>
            <a:r>
              <a:rPr lang="en-US" sz="2800" b="1" dirty="0" err="1" smtClean="0">
                <a:latin typeface="Arial" panose="020B0604020202020204" pitchFamily="34" charset="0"/>
                <a:cs typeface="Arial" panose="020B0604020202020204" pitchFamily="34" charset="0"/>
                <a:sym typeface="+mn-ea"/>
              </a:rPr>
              <a:t>Quá</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trình</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biên</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soạn</a:t>
            </a:r>
            <a:endParaRPr lang="en-US" sz="2800" b="1" dirty="0">
              <a:latin typeface="Arial" panose="020B0604020202020204" pitchFamily="34" charset="0"/>
              <a:cs typeface="Arial" panose="020B0604020202020204" pitchFamily="34" charset="0"/>
              <a:sym typeface="+mn-ea"/>
            </a:endParaRPr>
          </a:p>
        </p:txBody>
      </p:sp>
      <p:sp>
        <p:nvSpPr>
          <p:cNvPr id="41" name="Text Box 6"/>
          <p:cNvSpPr txBox="1"/>
          <p:nvPr/>
        </p:nvSpPr>
        <p:spPr>
          <a:xfrm>
            <a:off x="1774497" y="2228285"/>
            <a:ext cx="5140652" cy="582734"/>
          </a:xfrm>
          <a:prstGeom prst="rect">
            <a:avLst/>
          </a:prstGeom>
          <a:noFill/>
        </p:spPr>
        <p:txBody>
          <a:bodyPr wrap="square" rtlCol="0" anchor="ctr" anchorCtr="0">
            <a:noAutofit/>
          </a:bodyPr>
          <a:lstStyle/>
          <a:p>
            <a:pPr lvl="1">
              <a:lnSpc>
                <a:spcPct val="150000"/>
              </a:lnSpc>
            </a:pPr>
            <a:r>
              <a:rPr lang="en-US" sz="2400" b="1" dirty="0" smtClean="0">
                <a:latin typeface="Arial" panose="020B0604020202020204" pitchFamily="34" charset="0"/>
                <a:cs typeface="Arial" panose="020B0604020202020204" pitchFamily="34" charset="0"/>
                <a:sym typeface="+mn-ea"/>
              </a:rPr>
              <a:t>2.1 </a:t>
            </a:r>
            <a:r>
              <a:rPr lang="en-US" sz="2400" b="1" dirty="0" err="1" smtClean="0">
                <a:latin typeface="Arial" panose="020B0604020202020204" pitchFamily="34" charset="0"/>
                <a:cs typeface="Arial" panose="020B0604020202020204" pitchFamily="34" charset="0"/>
                <a:sym typeface="+mn-ea"/>
              </a:rPr>
              <a:t>Khởi</a:t>
            </a:r>
            <a:r>
              <a:rPr lang="en-US" sz="2400" b="1" dirty="0" smtClean="0">
                <a:latin typeface="Arial" panose="020B0604020202020204" pitchFamily="34" charset="0"/>
                <a:cs typeface="Arial" panose="020B0604020202020204" pitchFamily="34" charset="0"/>
                <a:sym typeface="+mn-ea"/>
              </a:rPr>
              <a:t> </a:t>
            </a:r>
            <a:r>
              <a:rPr lang="en-US" sz="2400" b="1" dirty="0" err="1" smtClean="0">
                <a:latin typeface="Arial" panose="020B0604020202020204" pitchFamily="34" charset="0"/>
                <a:cs typeface="Arial" panose="020B0604020202020204" pitchFamily="34" charset="0"/>
                <a:sym typeface="+mn-ea"/>
              </a:rPr>
              <a:t>tạo</a:t>
            </a:r>
            <a:r>
              <a:rPr lang="en-US" sz="2400" b="1" dirty="0" smtClean="0">
                <a:latin typeface="Arial" panose="020B0604020202020204" pitchFamily="34" charset="0"/>
                <a:cs typeface="Arial" panose="020B0604020202020204" pitchFamily="34" charset="0"/>
                <a:sym typeface="+mn-ea"/>
              </a:rPr>
              <a:t> </a:t>
            </a:r>
            <a:r>
              <a:rPr lang="en-US" sz="2400" b="1" dirty="0" err="1" smtClean="0">
                <a:latin typeface="Arial" panose="020B0604020202020204" pitchFamily="34" charset="0"/>
                <a:cs typeface="Arial" panose="020B0604020202020204" pitchFamily="34" charset="0"/>
                <a:sym typeface="+mn-ea"/>
              </a:rPr>
              <a:t>tài</a:t>
            </a:r>
            <a:r>
              <a:rPr lang="en-US" sz="2400" b="1" dirty="0" smtClean="0">
                <a:latin typeface="Arial" panose="020B0604020202020204" pitchFamily="34" charset="0"/>
                <a:cs typeface="Arial" panose="020B0604020202020204" pitchFamily="34" charset="0"/>
                <a:sym typeface="+mn-ea"/>
              </a:rPr>
              <a:t> </a:t>
            </a:r>
            <a:r>
              <a:rPr lang="en-US" sz="2400" b="1" dirty="0" err="1" smtClean="0">
                <a:latin typeface="Arial" panose="020B0604020202020204" pitchFamily="34" charset="0"/>
                <a:cs typeface="Arial" panose="020B0604020202020204" pitchFamily="34" charset="0"/>
                <a:sym typeface="+mn-ea"/>
              </a:rPr>
              <a:t>liệu</a:t>
            </a:r>
            <a:endParaRPr lang="en-US" sz="2800" b="1" dirty="0">
              <a:latin typeface="Arial" panose="020B0604020202020204" pitchFamily="34" charset="0"/>
              <a:cs typeface="Arial" panose="020B0604020202020204" pitchFamily="34" charset="0"/>
              <a:sym typeface="+mn-ea"/>
            </a:endParaRPr>
          </a:p>
        </p:txBody>
      </p:sp>
      <p:grpSp>
        <p:nvGrpSpPr>
          <p:cNvPr id="47" name="Group 46"/>
          <p:cNvGrpSpPr/>
          <p:nvPr/>
        </p:nvGrpSpPr>
        <p:grpSpPr>
          <a:xfrm>
            <a:off x="757946" y="2257370"/>
            <a:ext cx="10659576" cy="4141878"/>
            <a:chOff x="757946" y="2257370"/>
            <a:chExt cx="10659576" cy="4141878"/>
          </a:xfrm>
        </p:grpSpPr>
        <p:pic>
          <p:nvPicPr>
            <p:cNvPr id="42" name="Picture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946" y="2811019"/>
              <a:ext cx="7803212" cy="3034582"/>
            </a:xfrm>
            <a:prstGeom prst="rect">
              <a:avLst/>
            </a:prstGeom>
          </p:spPr>
        </p:pic>
        <p:pic>
          <p:nvPicPr>
            <p:cNvPr id="44" name="Picture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9801" y="2257370"/>
              <a:ext cx="1587721" cy="4141878"/>
            </a:xfrm>
            <a:prstGeom prst="rect">
              <a:avLst/>
            </a:prstGeom>
          </p:spPr>
        </p:pic>
        <p:sp>
          <p:nvSpPr>
            <p:cNvPr id="46" name="Right Arrow 45"/>
            <p:cNvSpPr/>
            <p:nvPr/>
          </p:nvSpPr>
          <p:spPr>
            <a:xfrm>
              <a:off x="8202496" y="3379222"/>
              <a:ext cx="1284403" cy="1898175"/>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xEl>
                                              <p:pRg st="0" end="0"/>
                                            </p:txEl>
                                          </p:spTgt>
                                        </p:tgtEl>
                                        <p:attrNameLst>
                                          <p:attrName>style.visibility</p:attrName>
                                        </p:attrNameLst>
                                      </p:cBhvr>
                                      <p:to>
                                        <p:strVal val="visible"/>
                                      </p:to>
                                    </p:set>
                                    <p:animEffect transition="in" filter="fade">
                                      <p:cBhvr>
                                        <p:cTn id="12" dur="500"/>
                                        <p:tgtEl>
                                          <p:spTgt spid="4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74498" y="73405"/>
            <a:ext cx="1008668" cy="1008668"/>
          </a:xfrm>
          <a:prstGeom prst="rect">
            <a:avLst/>
          </a:prstGeom>
        </p:spPr>
      </p:pic>
      <p:sp>
        <p:nvSpPr>
          <p:cNvPr id="5" name="Title 1"/>
          <p:cNvSpPr txBox="1"/>
          <p:nvPr/>
        </p:nvSpPr>
        <p:spPr>
          <a:xfrm>
            <a:off x="1774498" y="15532"/>
            <a:ext cx="10417502" cy="1066541"/>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4000" b="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vi-VN" sz="3200" b="1" dirty="0" smtClean="0">
                <a:solidFill>
                  <a:srgbClr val="FF0000"/>
                </a:solidFill>
                <a:latin typeface="Arial" panose="020B0604020202020204" pitchFamily="34" charset="0"/>
                <a:cs typeface="Arial" panose="020B0604020202020204" pitchFamily="34" charset="0"/>
              </a:rPr>
              <a:t>TÌM HIỂU LATEX </a:t>
            </a:r>
            <a:r>
              <a:rPr lang="en-US" sz="3200" b="1" dirty="0" smtClean="0">
                <a:solidFill>
                  <a:srgbClr val="FF0000"/>
                </a:solidFill>
                <a:latin typeface="Arial" panose="020B0604020202020204" pitchFamily="34" charset="0"/>
                <a:cs typeface="Arial" panose="020B0604020202020204" pitchFamily="34" charset="0"/>
              </a:rPr>
              <a:t>VÀ</a:t>
            </a:r>
            <a:r>
              <a:rPr lang="vi-VN" sz="3200" b="1" dirty="0" smtClean="0">
                <a:solidFill>
                  <a:srgbClr val="FF0000"/>
                </a:solidFill>
                <a:latin typeface="Arial" panose="020B0604020202020204" pitchFamily="34" charset="0"/>
                <a:cs typeface="Arial" panose="020B0604020202020204" pitchFamily="34" charset="0"/>
              </a:rPr>
              <a:t> BIÊN SOẠN TÀI LIỆU</a:t>
            </a:r>
            <a:br>
              <a:rPr lang="en-US" sz="3200" b="1" dirty="0" smtClean="0">
                <a:solidFill>
                  <a:srgbClr val="FF0000"/>
                </a:solidFill>
                <a:latin typeface="Arial" panose="020B0604020202020204" pitchFamily="34" charset="0"/>
                <a:cs typeface="Arial" panose="020B0604020202020204" pitchFamily="34" charset="0"/>
              </a:rPr>
            </a:br>
            <a:r>
              <a:rPr lang="vi-VN" sz="3200" b="1" dirty="0" smtClean="0">
                <a:solidFill>
                  <a:srgbClr val="FF0000"/>
                </a:solidFill>
                <a:latin typeface="Arial" panose="020B0604020202020204" pitchFamily="34" charset="0"/>
                <a:cs typeface="Arial" panose="020B0604020202020204" pitchFamily="34" charset="0"/>
              </a:rPr>
              <a:t>HỖ</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TRỢ HỌC TẬP MÔN CƠ SỞ DỮ</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LIỆU </a:t>
            </a:r>
            <a:endParaRPr lang="en-US" sz="3200" b="1" dirty="0">
              <a:solidFill>
                <a:srgbClr val="FF0000"/>
              </a:solidFill>
              <a:latin typeface="Arial" panose="020B0604020202020204" pitchFamily="34" charset="0"/>
              <a:cs typeface="Arial" panose="020B0604020202020204" pitchFamily="34" charset="0"/>
            </a:endParaRPr>
          </a:p>
        </p:txBody>
      </p:sp>
      <p:sp>
        <p:nvSpPr>
          <p:cNvPr id="7" name="Rectangle: Rounded Corners 3"/>
          <p:cNvSpPr/>
          <p:nvPr/>
        </p:nvSpPr>
        <p:spPr>
          <a:xfrm>
            <a:off x="3843443" y="1082072"/>
            <a:ext cx="6279611" cy="573107"/>
          </a:xfrm>
          <a:prstGeom prst="roundRect">
            <a:avLst/>
          </a:prstGeom>
          <a:solidFill>
            <a:schemeClr val="accent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4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BIÊN SOẠN TÀI LIỆU CSDL</a:t>
            </a:r>
            <a:endParaRPr lang="en-US" altLang="en-US" sz="24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9" name="Text Box 6"/>
          <p:cNvSpPr txBox="1"/>
          <p:nvPr/>
        </p:nvSpPr>
        <p:spPr>
          <a:xfrm>
            <a:off x="1774497" y="1655179"/>
            <a:ext cx="5140652" cy="582734"/>
          </a:xfrm>
          <a:prstGeom prst="rect">
            <a:avLst/>
          </a:prstGeom>
          <a:noFill/>
        </p:spPr>
        <p:txBody>
          <a:bodyPr wrap="square" rtlCol="0" anchor="ctr" anchorCtr="0">
            <a:noAutofit/>
          </a:bodyPr>
          <a:lstStyle/>
          <a:p>
            <a:pPr algn="l">
              <a:lnSpc>
                <a:spcPct val="150000"/>
              </a:lnSpc>
            </a:pPr>
            <a:r>
              <a:rPr lang="en-US" sz="2800" b="1" dirty="0" smtClean="0">
                <a:latin typeface="Arial" panose="020B0604020202020204" pitchFamily="34" charset="0"/>
                <a:cs typeface="Arial" panose="020B0604020202020204" pitchFamily="34" charset="0"/>
                <a:sym typeface="+mn-ea"/>
              </a:rPr>
              <a:t>2. </a:t>
            </a:r>
            <a:r>
              <a:rPr lang="en-US" sz="2800" b="1" dirty="0" err="1" smtClean="0">
                <a:latin typeface="Arial" panose="020B0604020202020204" pitchFamily="34" charset="0"/>
                <a:cs typeface="Arial" panose="020B0604020202020204" pitchFamily="34" charset="0"/>
                <a:sym typeface="+mn-ea"/>
              </a:rPr>
              <a:t>Quá</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trình</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biên</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soạn</a:t>
            </a:r>
            <a:endParaRPr lang="en-US" sz="2800" b="1" dirty="0">
              <a:latin typeface="Arial" panose="020B0604020202020204" pitchFamily="34" charset="0"/>
              <a:cs typeface="Arial" panose="020B0604020202020204" pitchFamily="34" charset="0"/>
              <a:sym typeface="+mn-ea"/>
            </a:endParaRPr>
          </a:p>
        </p:txBody>
      </p:sp>
      <p:sp>
        <p:nvSpPr>
          <p:cNvPr id="41" name="Text Box 6"/>
          <p:cNvSpPr txBox="1"/>
          <p:nvPr/>
        </p:nvSpPr>
        <p:spPr>
          <a:xfrm>
            <a:off x="1499542" y="2228285"/>
            <a:ext cx="5140652" cy="582734"/>
          </a:xfrm>
          <a:prstGeom prst="rect">
            <a:avLst/>
          </a:prstGeom>
          <a:noFill/>
        </p:spPr>
        <p:txBody>
          <a:bodyPr wrap="square" rtlCol="0" anchor="ctr" anchorCtr="0">
            <a:noAutofit/>
          </a:bodyPr>
          <a:lstStyle/>
          <a:p>
            <a:pPr lvl="1">
              <a:lnSpc>
                <a:spcPct val="150000"/>
              </a:lnSpc>
            </a:pPr>
            <a:r>
              <a:rPr lang="en-US" sz="2400" b="1" dirty="0" smtClean="0">
                <a:latin typeface="Arial" panose="020B0604020202020204" pitchFamily="34" charset="0"/>
                <a:cs typeface="Arial" panose="020B0604020202020204" pitchFamily="34" charset="0"/>
                <a:sym typeface="+mn-ea"/>
              </a:rPr>
              <a:t>2.2 </a:t>
            </a:r>
            <a:r>
              <a:rPr lang="en-US" sz="2400" b="1" dirty="0" err="1" smtClean="0">
                <a:latin typeface="Arial" panose="020B0604020202020204" pitchFamily="34" charset="0"/>
                <a:cs typeface="Arial" panose="020B0604020202020204" pitchFamily="34" charset="0"/>
                <a:sym typeface="+mn-ea"/>
              </a:rPr>
              <a:t>Viết</a:t>
            </a:r>
            <a:r>
              <a:rPr lang="en-US" sz="2400" b="1" dirty="0" smtClean="0">
                <a:latin typeface="Arial" panose="020B0604020202020204" pitchFamily="34" charset="0"/>
                <a:cs typeface="Arial" panose="020B0604020202020204" pitchFamily="34" charset="0"/>
                <a:sym typeface="+mn-ea"/>
              </a:rPr>
              <a:t> </a:t>
            </a:r>
            <a:r>
              <a:rPr lang="en-US" sz="2400" b="1" dirty="0" err="1" smtClean="0">
                <a:latin typeface="Arial" panose="020B0604020202020204" pitchFamily="34" charset="0"/>
                <a:cs typeface="Arial" panose="020B0604020202020204" pitchFamily="34" charset="0"/>
                <a:sym typeface="+mn-ea"/>
              </a:rPr>
              <a:t>nội</a:t>
            </a:r>
            <a:r>
              <a:rPr lang="en-US" sz="2400" b="1" dirty="0" smtClean="0">
                <a:latin typeface="Arial" panose="020B0604020202020204" pitchFamily="34" charset="0"/>
                <a:cs typeface="Arial" panose="020B0604020202020204" pitchFamily="34" charset="0"/>
                <a:sym typeface="+mn-ea"/>
              </a:rPr>
              <a:t> dung </a:t>
            </a:r>
            <a:r>
              <a:rPr lang="en-US" sz="2400" b="1" dirty="0" err="1" smtClean="0">
                <a:latin typeface="Arial" panose="020B0604020202020204" pitchFamily="34" charset="0"/>
                <a:cs typeface="Arial" panose="020B0604020202020204" pitchFamily="34" charset="0"/>
                <a:sym typeface="+mn-ea"/>
              </a:rPr>
              <a:t>mỗi</a:t>
            </a:r>
            <a:r>
              <a:rPr lang="en-US" sz="2400" b="1" dirty="0" smtClean="0">
                <a:latin typeface="Arial" panose="020B0604020202020204" pitchFamily="34" charset="0"/>
                <a:cs typeface="Arial" panose="020B0604020202020204" pitchFamily="34" charset="0"/>
                <a:sym typeface="+mn-ea"/>
              </a:rPr>
              <a:t> </a:t>
            </a:r>
            <a:r>
              <a:rPr lang="en-US" sz="2400" b="1" dirty="0" err="1" smtClean="0">
                <a:latin typeface="Arial" panose="020B0604020202020204" pitchFamily="34" charset="0"/>
                <a:cs typeface="Arial" panose="020B0604020202020204" pitchFamily="34" charset="0"/>
                <a:sym typeface="+mn-ea"/>
              </a:rPr>
              <a:t>chương</a:t>
            </a:r>
            <a:endParaRPr lang="en-US" sz="2800" b="1" dirty="0">
              <a:latin typeface="Arial" panose="020B0604020202020204" pitchFamily="34" charset="0"/>
              <a:cs typeface="Arial" panose="020B0604020202020204" pitchFamily="34" charset="0"/>
              <a:sym typeface="+mn-ea"/>
            </a:endParaRPr>
          </a:p>
        </p:txBody>
      </p:sp>
      <p:sp>
        <p:nvSpPr>
          <p:cNvPr id="2" name="TextBox 1"/>
          <p:cNvSpPr txBox="1"/>
          <p:nvPr/>
        </p:nvSpPr>
        <p:spPr>
          <a:xfrm>
            <a:off x="1774497" y="2811019"/>
            <a:ext cx="4040516" cy="2861310"/>
          </a:xfrm>
          <a:prstGeom prst="rect">
            <a:avLst/>
          </a:prstGeom>
          <a:noFill/>
        </p:spPr>
        <p:txBody>
          <a:bodyPr wrap="square" rtlCol="0">
            <a:spAutoFit/>
          </a:bodyPr>
          <a:lstStyle/>
          <a:p>
            <a:pPr lvl="1" algn="just">
              <a:lnSpc>
                <a:spcPct val="150000"/>
              </a:lnSpc>
            </a:pPr>
            <a:r>
              <a:rPr lang="vi-VN" sz="2400" b="1" dirty="0">
                <a:latin typeface="Arial" panose="020B0604020202020204" pitchFamily="34" charset="0"/>
                <a:cs typeface="Arial" panose="020B0604020202020204" pitchFamily="34" charset="0"/>
              </a:rPr>
              <a:t>Chương 1</a:t>
            </a:r>
            <a:r>
              <a:rPr lang="vi-VN" sz="2400" dirty="0">
                <a:latin typeface="Arial" panose="020B0604020202020204" pitchFamily="34" charset="0"/>
                <a:cs typeface="Arial" panose="020B0604020202020204" pitchFamily="34" charset="0"/>
              </a:rPr>
              <a:t>: Giới thiệu môn học, tầm quan trọng của CSDL bao gồm </a:t>
            </a:r>
            <a:r>
              <a:rPr lang="vi-VN" sz="2400" dirty="0" smtClean="0">
                <a:latin typeface="Arial" panose="020B0604020202020204" pitchFamily="34" charset="0"/>
                <a:cs typeface="Arial" panose="020B0604020202020204" pitchFamily="34" charset="0"/>
              </a:rPr>
              <a:t>định</a:t>
            </a:r>
            <a:r>
              <a:rPr lang="en-US" sz="2400" dirty="0" smtClean="0">
                <a:latin typeface="Arial" panose="020B0604020202020204" pitchFamily="34" charset="0"/>
                <a:cs typeface="Arial" panose="020B0604020202020204" pitchFamily="34" charset="0"/>
              </a:rPr>
              <a:t> </a:t>
            </a:r>
            <a:r>
              <a:rPr lang="vi-VN" sz="2400" dirty="0" smtClean="0">
                <a:latin typeface="Arial" panose="020B0604020202020204" pitchFamily="34" charset="0"/>
                <a:cs typeface="Arial" panose="020B0604020202020204" pitchFamily="34" charset="0"/>
              </a:rPr>
              <a:t>nghĩa</a:t>
            </a:r>
            <a:r>
              <a:rPr lang="vi-VN" sz="2400" dirty="0">
                <a:latin typeface="Arial" panose="020B0604020202020204" pitchFamily="34" charset="0"/>
                <a:cs typeface="Arial" panose="020B0604020202020204" pitchFamily="34" charset="0"/>
              </a:rPr>
              <a:t>, vai trò, và ứng dụng của CSDL</a:t>
            </a:r>
            <a:r>
              <a:rPr lang="vi-VN" sz="2400"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grpSp>
        <p:nvGrpSpPr>
          <p:cNvPr id="10" name="Group 9"/>
          <p:cNvGrpSpPr/>
          <p:nvPr/>
        </p:nvGrpSpPr>
        <p:grpSpPr>
          <a:xfrm>
            <a:off x="6640348" y="2303813"/>
            <a:ext cx="5107623" cy="3856599"/>
            <a:chOff x="6526048" y="2943255"/>
            <a:chExt cx="5107623" cy="3671827"/>
          </a:xfrm>
        </p:grpSpPr>
        <p:pic>
          <p:nvPicPr>
            <p:cNvPr id="6" name="Picture 5"/>
            <p:cNvPicPr>
              <a:picLocks noChangeAspect="1"/>
            </p:cNvPicPr>
            <p:nvPr/>
          </p:nvPicPr>
          <p:blipFill>
            <a:blip r:embed="rId2"/>
            <a:stretch>
              <a:fillRect/>
            </a:stretch>
          </p:blipFill>
          <p:spPr>
            <a:xfrm>
              <a:off x="6526048" y="2943255"/>
              <a:ext cx="5107623" cy="3290887"/>
            </a:xfrm>
            <a:prstGeom prst="rect">
              <a:avLst/>
            </a:prstGeom>
          </p:spPr>
        </p:pic>
        <p:sp>
          <p:nvSpPr>
            <p:cNvPr id="8" name="TextBox 7"/>
            <p:cNvSpPr txBox="1"/>
            <p:nvPr/>
          </p:nvSpPr>
          <p:spPr>
            <a:xfrm>
              <a:off x="8424872" y="6234142"/>
              <a:ext cx="1309974" cy="380940"/>
            </a:xfrm>
            <a:prstGeom prst="rect">
              <a:avLst/>
            </a:prstGeom>
            <a:noFill/>
          </p:spPr>
          <p:txBody>
            <a:bodyPr wrap="none" rtlCol="0">
              <a:spAutoFit/>
            </a:bodyPr>
            <a:lstStyle/>
            <a:p>
              <a:pPr algn="ctr"/>
              <a:r>
                <a:rPr lang="en-US" sz="2000" dirty="0" err="1" smtClean="0">
                  <a:latin typeface="Times New Roman" panose="02020603050405020304" pitchFamily="18" charset="0"/>
                  <a:cs typeface="Times New Roman" panose="02020603050405020304" pitchFamily="18" charset="0"/>
                </a:rPr>
                <a:t>Ví</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dụ</a:t>
              </a:r>
              <a:r>
                <a:rPr lang="en-US" sz="2000" dirty="0" smtClean="0">
                  <a:latin typeface="Times New Roman" panose="02020603050405020304" pitchFamily="18" charset="0"/>
                  <a:cs typeface="Times New Roman" panose="02020603050405020304" pitchFamily="18" charset="0"/>
                </a:rPr>
                <a:t> code</a:t>
              </a:r>
              <a:endParaRPr lang="en-US" dirty="0">
                <a:latin typeface="Times New Roman" panose="02020603050405020304" pitchFamily="18" charset="0"/>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fade">
                                      <p:cBhvr>
                                        <p:cTn id="7" dur="500"/>
                                        <p:tgtEl>
                                          <p:spTgt spid="4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74498" y="73405"/>
            <a:ext cx="1008668" cy="1008668"/>
          </a:xfrm>
          <a:prstGeom prst="rect">
            <a:avLst/>
          </a:prstGeom>
        </p:spPr>
      </p:pic>
      <p:sp>
        <p:nvSpPr>
          <p:cNvPr id="5" name="Title 1"/>
          <p:cNvSpPr txBox="1"/>
          <p:nvPr/>
        </p:nvSpPr>
        <p:spPr>
          <a:xfrm>
            <a:off x="1774498" y="15532"/>
            <a:ext cx="10417502" cy="1066541"/>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4000" b="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vi-VN" sz="3200" b="1" dirty="0" smtClean="0">
                <a:solidFill>
                  <a:srgbClr val="FF0000"/>
                </a:solidFill>
                <a:latin typeface="Arial" panose="020B0604020202020204" pitchFamily="34" charset="0"/>
                <a:cs typeface="Arial" panose="020B0604020202020204" pitchFamily="34" charset="0"/>
              </a:rPr>
              <a:t>TÌM HIỂU LATEX </a:t>
            </a:r>
            <a:r>
              <a:rPr lang="en-US" sz="3200" b="1" dirty="0" smtClean="0">
                <a:solidFill>
                  <a:srgbClr val="FF0000"/>
                </a:solidFill>
                <a:latin typeface="Arial" panose="020B0604020202020204" pitchFamily="34" charset="0"/>
                <a:cs typeface="Arial" panose="020B0604020202020204" pitchFamily="34" charset="0"/>
              </a:rPr>
              <a:t>VÀ</a:t>
            </a:r>
            <a:r>
              <a:rPr lang="vi-VN" sz="3200" b="1" dirty="0" smtClean="0">
                <a:solidFill>
                  <a:srgbClr val="FF0000"/>
                </a:solidFill>
                <a:latin typeface="Arial" panose="020B0604020202020204" pitchFamily="34" charset="0"/>
                <a:cs typeface="Arial" panose="020B0604020202020204" pitchFamily="34" charset="0"/>
              </a:rPr>
              <a:t> BIÊN SOẠN TÀI LIỆU</a:t>
            </a:r>
            <a:br>
              <a:rPr lang="en-US" sz="3200" b="1" dirty="0" smtClean="0">
                <a:solidFill>
                  <a:srgbClr val="FF0000"/>
                </a:solidFill>
                <a:latin typeface="Arial" panose="020B0604020202020204" pitchFamily="34" charset="0"/>
                <a:cs typeface="Arial" panose="020B0604020202020204" pitchFamily="34" charset="0"/>
              </a:rPr>
            </a:br>
            <a:r>
              <a:rPr lang="vi-VN" sz="3200" b="1" dirty="0" smtClean="0">
                <a:solidFill>
                  <a:srgbClr val="FF0000"/>
                </a:solidFill>
                <a:latin typeface="Arial" panose="020B0604020202020204" pitchFamily="34" charset="0"/>
                <a:cs typeface="Arial" panose="020B0604020202020204" pitchFamily="34" charset="0"/>
              </a:rPr>
              <a:t>HỖ</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TRỢ HỌC TẬP MÔN CƠ SỞ DỮ</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LIỆU </a:t>
            </a:r>
            <a:endParaRPr lang="en-US" sz="3200" b="1" dirty="0">
              <a:solidFill>
                <a:srgbClr val="FF0000"/>
              </a:solidFill>
              <a:latin typeface="Arial" panose="020B0604020202020204" pitchFamily="34" charset="0"/>
              <a:cs typeface="Arial" panose="020B0604020202020204" pitchFamily="34" charset="0"/>
            </a:endParaRPr>
          </a:p>
        </p:txBody>
      </p:sp>
      <p:sp>
        <p:nvSpPr>
          <p:cNvPr id="7" name="Rectangle: Rounded Corners 3"/>
          <p:cNvSpPr/>
          <p:nvPr/>
        </p:nvSpPr>
        <p:spPr>
          <a:xfrm>
            <a:off x="3843443" y="1082072"/>
            <a:ext cx="6279611" cy="573107"/>
          </a:xfrm>
          <a:prstGeom prst="roundRect">
            <a:avLst/>
          </a:prstGeom>
          <a:solidFill>
            <a:schemeClr val="accent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4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BIÊN SOẠN TÀI LIỆU CSDL</a:t>
            </a:r>
            <a:endParaRPr lang="en-US" altLang="en-US" sz="24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9" name="Text Box 6"/>
          <p:cNvSpPr txBox="1"/>
          <p:nvPr/>
        </p:nvSpPr>
        <p:spPr>
          <a:xfrm>
            <a:off x="1774497" y="1655179"/>
            <a:ext cx="5140652" cy="582734"/>
          </a:xfrm>
          <a:prstGeom prst="rect">
            <a:avLst/>
          </a:prstGeom>
          <a:noFill/>
        </p:spPr>
        <p:txBody>
          <a:bodyPr wrap="square" rtlCol="0" anchor="ctr" anchorCtr="0">
            <a:noAutofit/>
          </a:bodyPr>
          <a:lstStyle/>
          <a:p>
            <a:pPr algn="l">
              <a:lnSpc>
                <a:spcPct val="150000"/>
              </a:lnSpc>
            </a:pPr>
            <a:r>
              <a:rPr lang="en-US" sz="2800" b="1" dirty="0" smtClean="0">
                <a:latin typeface="Arial" panose="020B0604020202020204" pitchFamily="34" charset="0"/>
                <a:cs typeface="Arial" panose="020B0604020202020204" pitchFamily="34" charset="0"/>
                <a:sym typeface="+mn-ea"/>
              </a:rPr>
              <a:t>2. </a:t>
            </a:r>
            <a:r>
              <a:rPr lang="en-US" sz="2800" b="1" dirty="0" err="1" smtClean="0">
                <a:latin typeface="Arial" panose="020B0604020202020204" pitchFamily="34" charset="0"/>
                <a:cs typeface="Arial" panose="020B0604020202020204" pitchFamily="34" charset="0"/>
                <a:sym typeface="+mn-ea"/>
              </a:rPr>
              <a:t>Quá</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trình</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biên</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soạn</a:t>
            </a:r>
            <a:endParaRPr lang="en-US" sz="2800" b="1" dirty="0">
              <a:latin typeface="Arial" panose="020B0604020202020204" pitchFamily="34" charset="0"/>
              <a:cs typeface="Arial" panose="020B0604020202020204" pitchFamily="34" charset="0"/>
              <a:sym typeface="+mn-ea"/>
            </a:endParaRPr>
          </a:p>
        </p:txBody>
      </p:sp>
      <p:sp>
        <p:nvSpPr>
          <p:cNvPr id="41" name="Text Box 6"/>
          <p:cNvSpPr txBox="1"/>
          <p:nvPr/>
        </p:nvSpPr>
        <p:spPr>
          <a:xfrm>
            <a:off x="1519862" y="2228285"/>
            <a:ext cx="5140652" cy="582734"/>
          </a:xfrm>
          <a:prstGeom prst="rect">
            <a:avLst/>
          </a:prstGeom>
          <a:noFill/>
        </p:spPr>
        <p:txBody>
          <a:bodyPr wrap="square" rtlCol="0" anchor="ctr" anchorCtr="0">
            <a:noAutofit/>
          </a:bodyPr>
          <a:lstStyle/>
          <a:p>
            <a:pPr lvl="1">
              <a:lnSpc>
                <a:spcPct val="150000"/>
              </a:lnSpc>
            </a:pPr>
            <a:r>
              <a:rPr lang="en-US" sz="2400" b="1" dirty="0" smtClean="0">
                <a:latin typeface="Arial" panose="020B0604020202020204" pitchFamily="34" charset="0"/>
                <a:cs typeface="Arial" panose="020B0604020202020204" pitchFamily="34" charset="0"/>
                <a:sym typeface="+mn-ea"/>
              </a:rPr>
              <a:t>2.2 </a:t>
            </a:r>
            <a:r>
              <a:rPr lang="en-US" sz="2400" b="1" dirty="0" err="1" smtClean="0">
                <a:latin typeface="Arial" panose="020B0604020202020204" pitchFamily="34" charset="0"/>
                <a:cs typeface="Arial" panose="020B0604020202020204" pitchFamily="34" charset="0"/>
                <a:sym typeface="+mn-ea"/>
              </a:rPr>
              <a:t>Viết</a:t>
            </a:r>
            <a:r>
              <a:rPr lang="en-US" sz="2400" b="1" dirty="0" smtClean="0">
                <a:latin typeface="Arial" panose="020B0604020202020204" pitchFamily="34" charset="0"/>
                <a:cs typeface="Arial" panose="020B0604020202020204" pitchFamily="34" charset="0"/>
                <a:sym typeface="+mn-ea"/>
              </a:rPr>
              <a:t> </a:t>
            </a:r>
            <a:r>
              <a:rPr lang="en-US" sz="2400" b="1" dirty="0" err="1" smtClean="0">
                <a:latin typeface="Arial" panose="020B0604020202020204" pitchFamily="34" charset="0"/>
                <a:cs typeface="Arial" panose="020B0604020202020204" pitchFamily="34" charset="0"/>
                <a:sym typeface="+mn-ea"/>
              </a:rPr>
              <a:t>nội</a:t>
            </a:r>
            <a:r>
              <a:rPr lang="en-US" sz="2400" b="1" dirty="0" smtClean="0">
                <a:latin typeface="Arial" panose="020B0604020202020204" pitchFamily="34" charset="0"/>
                <a:cs typeface="Arial" panose="020B0604020202020204" pitchFamily="34" charset="0"/>
                <a:sym typeface="+mn-ea"/>
              </a:rPr>
              <a:t> dung </a:t>
            </a:r>
            <a:r>
              <a:rPr lang="en-US" sz="2400" b="1" dirty="0" err="1" smtClean="0">
                <a:latin typeface="Arial" panose="020B0604020202020204" pitchFamily="34" charset="0"/>
                <a:cs typeface="Arial" panose="020B0604020202020204" pitchFamily="34" charset="0"/>
                <a:sym typeface="+mn-ea"/>
              </a:rPr>
              <a:t>mỗi</a:t>
            </a:r>
            <a:r>
              <a:rPr lang="en-US" sz="2400" b="1" dirty="0" smtClean="0">
                <a:latin typeface="Arial" panose="020B0604020202020204" pitchFamily="34" charset="0"/>
                <a:cs typeface="Arial" panose="020B0604020202020204" pitchFamily="34" charset="0"/>
                <a:sym typeface="+mn-ea"/>
              </a:rPr>
              <a:t> </a:t>
            </a:r>
            <a:r>
              <a:rPr lang="en-US" sz="2400" b="1" dirty="0" err="1" smtClean="0">
                <a:latin typeface="Arial" panose="020B0604020202020204" pitchFamily="34" charset="0"/>
                <a:cs typeface="Arial" panose="020B0604020202020204" pitchFamily="34" charset="0"/>
                <a:sym typeface="+mn-ea"/>
              </a:rPr>
              <a:t>chương</a:t>
            </a:r>
            <a:endParaRPr lang="en-US" sz="2800" b="1" dirty="0">
              <a:latin typeface="Arial" panose="020B0604020202020204" pitchFamily="34" charset="0"/>
              <a:cs typeface="Arial" panose="020B0604020202020204" pitchFamily="34" charset="0"/>
              <a:sym typeface="+mn-ea"/>
            </a:endParaRPr>
          </a:p>
        </p:txBody>
      </p:sp>
      <p:sp>
        <p:nvSpPr>
          <p:cNvPr id="2" name="TextBox 1"/>
          <p:cNvSpPr txBox="1"/>
          <p:nvPr/>
        </p:nvSpPr>
        <p:spPr>
          <a:xfrm>
            <a:off x="1774497" y="2811019"/>
            <a:ext cx="4886325" cy="3709035"/>
          </a:xfrm>
          <a:prstGeom prst="rect">
            <a:avLst/>
          </a:prstGeom>
          <a:noFill/>
        </p:spPr>
        <p:txBody>
          <a:bodyPr wrap="square" rtlCol="0">
            <a:spAutoFit/>
          </a:bodyPr>
          <a:lstStyle/>
          <a:p>
            <a:pPr lvl="1" algn="just">
              <a:lnSpc>
                <a:spcPct val="140000"/>
              </a:lnSpc>
            </a:pPr>
            <a:r>
              <a:rPr lang="vi-VN" sz="2400" b="1" dirty="0">
                <a:latin typeface="Arial" panose="020B0604020202020204" pitchFamily="34" charset="0"/>
                <a:cs typeface="Arial" panose="020B0604020202020204" pitchFamily="34" charset="0"/>
              </a:rPr>
              <a:t>Chương </a:t>
            </a:r>
            <a:r>
              <a:rPr lang="en-US" sz="2400" b="1" dirty="0" smtClean="0">
                <a:latin typeface="Arial" panose="020B0604020202020204" pitchFamily="34" charset="0"/>
                <a:cs typeface="Arial" panose="020B0604020202020204" pitchFamily="34" charset="0"/>
              </a:rPr>
              <a:t>2</a:t>
            </a:r>
            <a:r>
              <a:rPr lang="vi-VN" sz="2400" dirty="0" smtClean="0">
                <a:latin typeface="Arial" panose="020B0604020202020204" pitchFamily="34" charset="0"/>
                <a:cs typeface="Arial" panose="020B0604020202020204" pitchFamily="34" charset="0"/>
              </a:rPr>
              <a:t>: </a:t>
            </a:r>
            <a:r>
              <a:rPr lang="vi-VN" sz="2400" dirty="0">
                <a:latin typeface="Arial" panose="020B0604020202020204" pitchFamily="34" charset="0"/>
                <a:cs typeface="Arial" panose="020B0604020202020204" pitchFamily="34" charset="0"/>
              </a:rPr>
              <a:t>Chương này tập trung vào mô hình thực </a:t>
            </a:r>
            <a:r>
              <a:rPr lang="vi-VN" sz="2400" dirty="0" smtClean="0">
                <a:latin typeface="Arial" panose="020B0604020202020204" pitchFamily="34" charset="0"/>
                <a:cs typeface="Arial" panose="020B0604020202020204" pitchFamily="34" charset="0"/>
              </a:rPr>
              <a:t>thể</a:t>
            </a:r>
            <a:r>
              <a:rPr lang="en-US" sz="2400" dirty="0" smtClean="0">
                <a:latin typeface="Arial" panose="020B0604020202020204" pitchFamily="34" charset="0"/>
                <a:cs typeface="Arial" panose="020B0604020202020204" pitchFamily="34" charset="0"/>
              </a:rPr>
              <a:t> </a:t>
            </a:r>
            <a:r>
              <a:rPr lang="vi-VN" sz="2400" dirty="0" smtClean="0">
                <a:latin typeface="Arial" panose="020B0604020202020204" pitchFamily="34" charset="0"/>
                <a:cs typeface="Arial" panose="020B0604020202020204" pitchFamily="34" charset="0"/>
              </a:rPr>
              <a:t>kết hợp</a:t>
            </a:r>
            <a:r>
              <a:rPr lang="en-US" sz="2400" dirty="0">
                <a:latin typeface="Arial" panose="020B0604020202020204" pitchFamily="34" charset="0"/>
                <a:cs typeface="Arial" panose="020B0604020202020204" pitchFamily="34" charset="0"/>
              </a:rPr>
              <a:t> </a:t>
            </a:r>
            <a:r>
              <a:rPr lang="vi-VN" sz="2400" dirty="0" smtClean="0">
                <a:latin typeface="Arial" panose="020B0604020202020204" pitchFamily="34" charset="0"/>
                <a:cs typeface="Arial" panose="020B0604020202020204" pitchFamily="34" charset="0"/>
              </a:rPr>
              <a:t>(EntityRelationship</a:t>
            </a:r>
            <a:r>
              <a:rPr lang="en-US" sz="2400" dirty="0" smtClean="0">
                <a:latin typeface="Arial" panose="020B0604020202020204" pitchFamily="34" charset="0"/>
                <a:cs typeface="Arial" panose="020B0604020202020204" pitchFamily="34" charset="0"/>
              </a:rPr>
              <a:t> </a:t>
            </a:r>
            <a:r>
              <a:rPr lang="vi-VN" sz="2400" dirty="0" smtClean="0">
                <a:latin typeface="Arial" panose="020B0604020202020204" pitchFamily="34" charset="0"/>
                <a:cs typeface="Arial" panose="020B0604020202020204" pitchFamily="34" charset="0"/>
              </a:rPr>
              <a:t>Model </a:t>
            </a:r>
            <a:r>
              <a:rPr lang="vi-VN" sz="2400" dirty="0">
                <a:latin typeface="Arial" panose="020B0604020202020204" pitchFamily="34" charset="0"/>
                <a:cs typeface="Arial" panose="020B0604020202020204" pitchFamily="34" charset="0"/>
              </a:rPr>
              <a:t>- ER), bao gồm các khái niệm như thực thể, thuộc </a:t>
            </a:r>
            <a:r>
              <a:rPr lang="vi-VN" sz="2400" dirty="0" smtClean="0">
                <a:latin typeface="Arial" panose="020B0604020202020204" pitchFamily="34" charset="0"/>
                <a:cs typeface="Arial" panose="020B0604020202020204" pitchFamily="34" charset="0"/>
              </a:rPr>
              <a:t>tính,</a:t>
            </a:r>
            <a:r>
              <a:rPr lang="en-US" sz="2400" dirty="0" smtClean="0">
                <a:latin typeface="Arial" panose="020B0604020202020204" pitchFamily="34" charset="0"/>
                <a:cs typeface="Arial" panose="020B0604020202020204" pitchFamily="34" charset="0"/>
              </a:rPr>
              <a:t> </a:t>
            </a:r>
            <a:r>
              <a:rPr lang="vi-VN" sz="2400" dirty="0" smtClean="0">
                <a:latin typeface="Arial" panose="020B0604020202020204" pitchFamily="34" charset="0"/>
                <a:cs typeface="Arial" panose="020B0604020202020204" pitchFamily="34" charset="0"/>
              </a:rPr>
              <a:t>quan </a:t>
            </a:r>
            <a:r>
              <a:rPr lang="vi-VN" sz="2400" dirty="0">
                <a:latin typeface="Arial" panose="020B0604020202020204" pitchFamily="34" charset="0"/>
                <a:cs typeface="Arial" panose="020B0604020202020204" pitchFamily="34" charset="0"/>
              </a:rPr>
              <a:t>hệ, và cách biểu diễn chúng bằng sơ đồ </a:t>
            </a:r>
            <a:r>
              <a:rPr lang="vi-VN" sz="2400" dirty="0" smtClean="0">
                <a:latin typeface="Arial" panose="020B0604020202020204" pitchFamily="34" charset="0"/>
                <a:cs typeface="Arial" panose="020B0604020202020204" pitchFamily="34" charset="0"/>
              </a:rPr>
              <a:t>ER</a:t>
            </a:r>
            <a:r>
              <a:rPr lang="en-US" sz="2400"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grpSp>
        <p:nvGrpSpPr>
          <p:cNvPr id="12" name="Group 11"/>
          <p:cNvGrpSpPr/>
          <p:nvPr/>
        </p:nvGrpSpPr>
        <p:grpSpPr>
          <a:xfrm>
            <a:off x="6915149" y="2100263"/>
            <a:ext cx="4814889" cy="4314932"/>
            <a:chOff x="7443788" y="2228285"/>
            <a:chExt cx="4024311" cy="4187271"/>
          </a:xfrm>
        </p:grpSpPr>
        <p:sp>
          <p:nvSpPr>
            <p:cNvPr id="11" name="TextBox 10"/>
            <p:cNvSpPr txBox="1"/>
            <p:nvPr/>
          </p:nvSpPr>
          <p:spPr>
            <a:xfrm>
              <a:off x="8908500" y="6027284"/>
              <a:ext cx="1094884" cy="388272"/>
            </a:xfrm>
            <a:prstGeom prst="rect">
              <a:avLst/>
            </a:prstGeom>
            <a:noFill/>
          </p:spPr>
          <p:txBody>
            <a:bodyPr wrap="none" rtlCol="0">
              <a:spAutoFit/>
            </a:bodyPr>
            <a:lstStyle/>
            <a:p>
              <a:pPr algn="ctr"/>
              <a:r>
                <a:rPr lang="en-US" sz="2000" dirty="0" err="1" smtClean="0">
                  <a:latin typeface="Arial" panose="020B0604020202020204" pitchFamily="34" charset="0"/>
                  <a:cs typeface="Arial" panose="020B0604020202020204" pitchFamily="34" charset="0"/>
                </a:rPr>
                <a:t>Ví</a:t>
              </a:r>
              <a:r>
                <a:rPr lang="en-US" sz="2000" dirty="0" smtClean="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dụ</a:t>
              </a:r>
              <a:r>
                <a:rPr lang="en-US" sz="2000" dirty="0" smtClean="0">
                  <a:latin typeface="Arial" panose="020B0604020202020204" pitchFamily="34" charset="0"/>
                  <a:cs typeface="Arial" panose="020B0604020202020204" pitchFamily="34" charset="0"/>
                </a:rPr>
                <a:t> code</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stretch>
              <a:fillRect/>
            </a:stretch>
          </p:blipFill>
          <p:spPr>
            <a:xfrm>
              <a:off x="7443788" y="2228285"/>
              <a:ext cx="4024311" cy="3836183"/>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BC1C1C"/>
      </a:accent1>
      <a:accent2>
        <a:srgbClr val="F67534"/>
      </a:accent2>
      <a:accent3>
        <a:srgbClr val="EAAC35"/>
      </a:accent3>
      <a:accent4>
        <a:srgbClr val="9BAF68"/>
      </a:accent4>
      <a:accent5>
        <a:srgbClr val="68B9A6"/>
      </a:accent5>
      <a:accent6>
        <a:srgbClr val="50B1D4"/>
      </a:accent6>
      <a:hlink>
        <a:srgbClr val="E46416"/>
      </a:hlink>
      <a:folHlink>
        <a:srgbClr val="EE9340"/>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0</TotalTime>
  <Words>4579</Words>
  <Application>WPS Presentation</Application>
  <PresentationFormat>Custom</PresentationFormat>
  <Paragraphs>199</Paragraphs>
  <Slides>19</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19</vt:i4>
      </vt:variant>
    </vt:vector>
  </HeadingPairs>
  <TitlesOfParts>
    <vt:vector size="29" baseType="lpstr">
      <vt:lpstr>Arial</vt:lpstr>
      <vt:lpstr>SimSun</vt:lpstr>
      <vt:lpstr>Wingdings</vt:lpstr>
      <vt:lpstr>Arial</vt:lpstr>
      <vt:lpstr>Times New Roman</vt:lpstr>
      <vt:lpstr>Microsoft YaHei</vt:lpstr>
      <vt:lpstr>Arial Unicode MS</vt:lpstr>
      <vt:lpstr>Corbel</vt:lpstr>
      <vt:lpstr>Calibri</vt:lpstr>
      <vt:lpstr>Parallax</vt:lpstr>
      <vt:lpstr>TRƯỜNG ĐẠI HỌC TRÀ VINH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TRƯỜNG ĐẠI HỌC TRÀ VINH</dc:title>
  <dc:creator>Admin</dc:creator>
  <cp:lastModifiedBy>Bùi Lạc Quang</cp:lastModifiedBy>
  <cp:revision>51</cp:revision>
  <dcterms:created xsi:type="dcterms:W3CDTF">2025-01-08T12:58:00Z</dcterms:created>
  <dcterms:modified xsi:type="dcterms:W3CDTF">2025-01-18T01:31:57Z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4F0ED25718EC44F1809500A45CEFA751_12</vt:lpwstr>
  </property>
  <property fmtid="{D5CDD505-2E9C-101B-9397-08002B2CF9AE}" pid="3" name="KSOProductBuildVer">
    <vt:lpwstr>1033-12.2.0.19805</vt:lpwstr>
  </property>
</Properties>
</file>